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403" r:id="rId3"/>
    <p:sldId id="397" r:id="rId4"/>
    <p:sldId id="398" r:id="rId5"/>
    <p:sldId id="399" r:id="rId6"/>
    <p:sldId id="400" r:id="rId7"/>
    <p:sldId id="401" r:id="rId8"/>
    <p:sldId id="402" r:id="rId9"/>
    <p:sldId id="404" r:id="rId10"/>
    <p:sldId id="405" r:id="rId11"/>
    <p:sldId id="406" r:id="rId12"/>
    <p:sldId id="407" r:id="rId13"/>
    <p:sldId id="408" r:id="rId14"/>
    <p:sldId id="410" r:id="rId15"/>
    <p:sldId id="409" r:id="rId16"/>
    <p:sldId id="411" r:id="rId17"/>
    <p:sldId id="412" r:id="rId18"/>
    <p:sldId id="413" r:id="rId19"/>
    <p:sldId id="416" r:id="rId20"/>
    <p:sldId id="418" r:id="rId21"/>
    <p:sldId id="419" r:id="rId22"/>
  </p:sldIdLst>
  <p:sldSz cx="9144000" cy="6858000" type="screen4x3"/>
  <p:notesSz cx="6858000" cy="9144000"/>
  <p:defaultTextStyle>
    <a:defPPr>
      <a:defRPr lang="da-D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emlayout 2 - Marker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C247DB-0C8D-4E0C-8F99-1F088FC920B0}" type="datetimeFigureOut">
              <a:rPr lang="da-DK" smtClean="0"/>
              <a:t>12-06-2012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330AD5-68EA-4802-8E18-BF7A44AF8E5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20681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9" descr="FOI_ppt_top_d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4450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5" descr="top_dk_58"/>
          <p:cNvPicPr>
            <a:picLocks noChangeAspect="1" noChangeArrowheads="1"/>
          </p:cNvPicPr>
          <p:nvPr/>
        </p:nvPicPr>
        <p:blipFill>
          <a:blip r:embed="rId3" cstate="print"/>
          <a:srcRect r="20377"/>
          <a:stretch>
            <a:fillRect/>
          </a:stretch>
        </p:blipFill>
        <p:spPr bwMode="auto">
          <a:xfrm>
            <a:off x="0" y="0"/>
            <a:ext cx="914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49"/>
          <p:cNvSpPr>
            <a:spLocks noChangeArrowheads="1"/>
          </p:cNvSpPr>
          <p:nvPr/>
        </p:nvSpPr>
        <p:spPr bwMode="auto">
          <a:xfrm>
            <a:off x="0" y="1268413"/>
            <a:ext cx="9144000" cy="55895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>
              <a:latin typeface="+mn-lt"/>
            </a:endParaRPr>
          </a:p>
        </p:txBody>
      </p:sp>
      <p:sp>
        <p:nvSpPr>
          <p:cNvPr id="7" name="Line 52"/>
          <p:cNvSpPr>
            <a:spLocks noChangeShapeType="1"/>
          </p:cNvSpPr>
          <p:nvPr/>
        </p:nvSpPr>
        <p:spPr bwMode="auto">
          <a:xfrm flipH="1">
            <a:off x="4763" y="1171575"/>
            <a:ext cx="9148762" cy="0"/>
          </a:xfrm>
          <a:prstGeom prst="line">
            <a:avLst/>
          </a:prstGeom>
          <a:noFill/>
          <a:ln w="9525">
            <a:solidFill>
              <a:srgbClr val="541800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>
              <a:latin typeface="+mn-lt"/>
            </a:endParaRPr>
          </a:p>
        </p:txBody>
      </p:sp>
      <p:pic>
        <p:nvPicPr>
          <p:cNvPr id="8" name="Picture 54" descr="top_58_bio_02"/>
          <p:cNvPicPr>
            <a:picLocks noChangeAspect="1" noChangeArrowheads="1"/>
          </p:cNvPicPr>
          <p:nvPr/>
        </p:nvPicPr>
        <p:blipFill>
          <a:blip r:embed="rId4" cstate="print"/>
          <a:srcRect r="2940"/>
          <a:stretch>
            <a:fillRect/>
          </a:stretch>
        </p:blipFill>
        <p:spPr bwMode="auto">
          <a:xfrm>
            <a:off x="5649913" y="0"/>
            <a:ext cx="349408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8643938" y="6700838"/>
            <a:ext cx="428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7826FC4-3078-4A53-A107-D73347C0E749}" type="slidenum">
              <a:rPr lang="da-DK" sz="9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a-DK" sz="900" dirty="0">
              <a:latin typeface="+mn-lt"/>
            </a:endParaRPr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28700" y="2065338"/>
            <a:ext cx="6496050" cy="685800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noProof="0" dirty="0" err="1" smtClean="0"/>
              <a:t>Klik</a:t>
            </a:r>
            <a:r>
              <a:rPr lang="en-US" noProof="0" dirty="0" smtClean="0"/>
              <a:t> for at </a:t>
            </a:r>
            <a:r>
              <a:rPr lang="en-US" noProof="0" dirty="0" err="1" smtClean="0"/>
              <a:t>redigere</a:t>
            </a:r>
            <a:r>
              <a:rPr lang="en-US" noProof="0" dirty="0" smtClean="0"/>
              <a:t> </a:t>
            </a:r>
            <a:r>
              <a:rPr lang="en-US" noProof="0" dirty="0" err="1" smtClean="0"/>
              <a:t>titeltypografi</a:t>
            </a:r>
            <a:r>
              <a:rPr lang="en-US" noProof="0" dirty="0" smtClean="0"/>
              <a:t> </a:t>
            </a:r>
            <a:r>
              <a:rPr lang="en-US" noProof="0" dirty="0" err="1" smtClean="0"/>
              <a:t>i</a:t>
            </a:r>
            <a:r>
              <a:rPr lang="en-US" noProof="0" dirty="0" smtClean="0"/>
              <a:t> </a:t>
            </a:r>
            <a:r>
              <a:rPr lang="en-US" noProof="0" dirty="0" err="1" smtClean="0"/>
              <a:t>masteren</a:t>
            </a:r>
            <a:endParaRPr lang="en-US" noProof="0" dirty="0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38225" y="2930525"/>
            <a:ext cx="6486525" cy="2803525"/>
          </a:xfrm>
        </p:spPr>
        <p:txBody>
          <a:bodyPr/>
          <a:lstStyle>
            <a:lvl1pPr marL="0" indent="0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noProof="0" dirty="0" err="1" smtClean="0"/>
              <a:t>Klik</a:t>
            </a:r>
            <a:r>
              <a:rPr lang="en-US" noProof="0" dirty="0" smtClean="0"/>
              <a:t> for at </a:t>
            </a:r>
            <a:r>
              <a:rPr lang="en-US" noProof="0" dirty="0" err="1" smtClean="0"/>
              <a:t>redigere</a:t>
            </a:r>
            <a:r>
              <a:rPr lang="en-US" noProof="0" dirty="0" smtClean="0"/>
              <a:t> </a:t>
            </a:r>
            <a:r>
              <a:rPr lang="en-US" noProof="0" dirty="0" err="1" smtClean="0"/>
              <a:t>undertiteltypografien</a:t>
            </a:r>
            <a:r>
              <a:rPr lang="en-US" noProof="0" dirty="0" smtClean="0"/>
              <a:t> </a:t>
            </a:r>
            <a:r>
              <a:rPr lang="en-US" noProof="0" dirty="0" err="1" smtClean="0"/>
              <a:t>i</a:t>
            </a:r>
            <a:r>
              <a:rPr lang="en-US" noProof="0" dirty="0" smtClean="0"/>
              <a:t> </a:t>
            </a:r>
            <a:r>
              <a:rPr lang="en-US" noProof="0" dirty="0" err="1" smtClean="0"/>
              <a:t>masteren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5976938" y="476250"/>
            <a:ext cx="1643062" cy="5005388"/>
          </a:xfrm>
        </p:spPr>
        <p:txBody>
          <a:bodyPr vert="eaVert"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1042988" y="476250"/>
            <a:ext cx="4781550" cy="5005388"/>
          </a:xfrm>
        </p:spPr>
        <p:txBody>
          <a:bodyPr vert="eaVert"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indhold 1"/>
          <p:cNvSpPr>
            <a:spLocks noGrp="1"/>
          </p:cNvSpPr>
          <p:nvPr>
            <p:ph/>
          </p:nvPr>
        </p:nvSpPr>
        <p:spPr>
          <a:xfrm>
            <a:off x="1042988" y="476250"/>
            <a:ext cx="6577012" cy="5005388"/>
          </a:xfrm>
        </p:spPr>
        <p:txBody>
          <a:bodyPr/>
          <a:lstStyle/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Klik </a:t>
            </a:r>
            <a:r>
              <a:rPr lang="en-US" noProof="0" dirty="0" smtClean="0"/>
              <a:t>for</a:t>
            </a:r>
            <a:r>
              <a:rPr lang="da-DK" dirty="0" smtClean="0"/>
              <a:t> at redigere titeltypografi i masteren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dirty="0" err="1" smtClean="0"/>
              <a:t>Klik</a:t>
            </a:r>
            <a:r>
              <a:rPr lang="en-US" noProof="0" dirty="0" smtClean="0"/>
              <a:t> for at </a:t>
            </a:r>
            <a:r>
              <a:rPr lang="en-US" noProof="0" dirty="0" err="1" smtClean="0"/>
              <a:t>redigere</a:t>
            </a:r>
            <a:r>
              <a:rPr lang="en-US" noProof="0" dirty="0" smtClean="0"/>
              <a:t> </a:t>
            </a:r>
            <a:r>
              <a:rPr lang="en-US" noProof="0" dirty="0" err="1" smtClean="0"/>
              <a:t>typografi</a:t>
            </a:r>
            <a:r>
              <a:rPr lang="en-US" noProof="0" dirty="0" smtClean="0"/>
              <a:t> </a:t>
            </a:r>
            <a:r>
              <a:rPr lang="en-US" noProof="0" dirty="0" err="1" smtClean="0"/>
              <a:t>i</a:t>
            </a:r>
            <a:r>
              <a:rPr lang="en-US" noProof="0" dirty="0" smtClean="0"/>
              <a:t> </a:t>
            </a:r>
            <a:r>
              <a:rPr lang="en-US" noProof="0" dirty="0" err="1" smtClean="0"/>
              <a:t>masteren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Andet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Tredje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Fjerde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Femte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niveau</a:t>
            </a:r>
            <a:endParaRPr lang="en-US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noProof="0" dirty="0" err="1" smtClean="0"/>
              <a:t>Klik</a:t>
            </a:r>
            <a:r>
              <a:rPr lang="da-DK" dirty="0" smtClean="0"/>
              <a:t> for at redigere titeltypografi i masteren</a:t>
            </a:r>
            <a:endParaRPr lang="da-DK" dirty="0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a-DK" dirty="0" smtClean="0"/>
              <a:t>Klik </a:t>
            </a:r>
            <a:r>
              <a:rPr lang="en-US" noProof="0" dirty="0" smtClean="0"/>
              <a:t>for</a:t>
            </a:r>
            <a:r>
              <a:rPr lang="da-DK" dirty="0" smtClean="0"/>
              <a:t> at redigere typografi i masteren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1042988" y="1374775"/>
            <a:ext cx="3211512" cy="4106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406900" y="1374775"/>
            <a:ext cx="3213100" cy="41068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titeltypografi i masteren</a:t>
            </a:r>
            <a:endParaRPr lang="da-D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typografi i masteren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a-DK" smtClean="0"/>
              <a:t>Klik for at redigere titeltypografi i masteren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a-DK" noProof="0" smtClean="0"/>
              <a:t>Klik på ikonet for at tilføje et billede</a:t>
            </a:r>
            <a:endParaRPr lang="da-DK" noProof="0" dirty="0" smtClean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typografi i masteren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3" descr="top_dk_58"/>
          <p:cNvPicPr>
            <a:picLocks noChangeAspect="1" noChangeArrowheads="1"/>
          </p:cNvPicPr>
          <p:nvPr/>
        </p:nvPicPr>
        <p:blipFill>
          <a:blip r:embed="rId14" cstate="print"/>
          <a:srcRect r="20378"/>
          <a:stretch>
            <a:fillRect/>
          </a:stretch>
        </p:blipFill>
        <p:spPr bwMode="auto">
          <a:xfrm>
            <a:off x="0" y="0"/>
            <a:ext cx="9144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1" descr="top_58_bio_02"/>
          <p:cNvPicPr>
            <a:picLocks noChangeAspect="1" noChangeArrowheads="1"/>
          </p:cNvPicPr>
          <p:nvPr/>
        </p:nvPicPr>
        <p:blipFill>
          <a:blip r:embed="rId15" cstate="print"/>
          <a:srcRect r="2940"/>
          <a:stretch>
            <a:fillRect/>
          </a:stretch>
        </p:blipFill>
        <p:spPr bwMode="auto">
          <a:xfrm>
            <a:off x="5649913" y="0"/>
            <a:ext cx="3494087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28" descr="LIFE_BOT_541800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5573713"/>
            <a:ext cx="9144000" cy="128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80" name="Line 20"/>
          <p:cNvSpPr>
            <a:spLocks noChangeShapeType="1"/>
          </p:cNvSpPr>
          <p:nvPr/>
        </p:nvSpPr>
        <p:spPr bwMode="auto">
          <a:xfrm flipH="1">
            <a:off x="-4763" y="6697663"/>
            <a:ext cx="9148763" cy="0"/>
          </a:xfrm>
          <a:prstGeom prst="line">
            <a:avLst/>
          </a:prstGeom>
          <a:noFill/>
          <a:ln w="9525">
            <a:solidFill>
              <a:srgbClr val="541800"/>
            </a:solidFill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da-DK" dirty="0">
              <a:latin typeface="+mn-lt"/>
            </a:endParaRPr>
          </a:p>
        </p:txBody>
      </p:sp>
      <p:sp>
        <p:nvSpPr>
          <p:cNvPr id="7174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476250"/>
            <a:ext cx="5891212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for at redigere titeltypografi i masteren</a:t>
            </a:r>
          </a:p>
        </p:txBody>
      </p:sp>
      <p:sp>
        <p:nvSpPr>
          <p:cNvPr id="7175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374775"/>
            <a:ext cx="6577012" cy="410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Klik for at redigere teksttypografierne i masteren</a:t>
            </a:r>
          </a:p>
          <a:p>
            <a:pPr lvl="1"/>
            <a:r>
              <a:rPr lang="en-US" smtClean="0"/>
              <a:t>Andet niveau</a:t>
            </a:r>
          </a:p>
          <a:p>
            <a:pPr lvl="2"/>
            <a:r>
              <a:rPr lang="en-US" smtClean="0"/>
              <a:t>Tredje niveau</a:t>
            </a:r>
          </a:p>
          <a:p>
            <a:pPr lvl="3"/>
            <a:r>
              <a:rPr lang="en-US" smtClean="0"/>
              <a:t>Fjerde niveau</a:t>
            </a:r>
          </a:p>
          <a:p>
            <a:pPr lvl="4"/>
            <a:r>
              <a:rPr lang="en-US" smtClean="0"/>
              <a:t>Femte niveau</a:t>
            </a: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>
            <a:off x="8643938" y="6700838"/>
            <a:ext cx="428625" cy="15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48BCA87-2952-4E69-B2C4-870D9303505A}" type="slidenum">
              <a:rPr lang="da-DK" sz="9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‹nr.›</a:t>
            </a:fld>
            <a:endParaRPr lang="da-DK" sz="900" dirty="0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6E6E6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rgbClr val="6E6E6E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rgbClr val="6E6E6E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rgbClr val="6E6E6E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200">
          <a:solidFill>
            <a:srgbClr val="6E6E6E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rgbClr val="6E6E6E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rgbClr val="6E6E6E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rgbClr val="6E6E6E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200">
          <a:solidFill>
            <a:srgbClr val="6E6E6E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ra@foi.dk" TargetMode="External"/><Relationship Id="rId2" Type="http://schemas.openxmlformats.org/officeDocument/2006/relationships/hyperlink" Target="http://www.sosder.life.ku.dkecon.ku.dk/rand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/>
          <p:cNvSpPr>
            <a:spLocks noGrp="1"/>
          </p:cNvSpPr>
          <p:nvPr>
            <p:ph type="ctrTitle"/>
          </p:nvPr>
        </p:nvSpPr>
        <p:spPr>
          <a:xfrm>
            <a:off x="1028700" y="2065338"/>
            <a:ext cx="6496050" cy="1291654"/>
          </a:xfrm>
        </p:spPr>
        <p:txBody>
          <a:bodyPr/>
          <a:lstStyle/>
          <a:p>
            <a:pPr algn="ctr" eaLnBrk="1" hangingPunct="1"/>
            <a:r>
              <a:rPr lang="en-US" dirty="0" smtClean="0"/>
              <a:t>Private Sector Issues:</a:t>
            </a:r>
            <a:br>
              <a:rPr lang="en-US" dirty="0" smtClean="0"/>
            </a:br>
            <a:r>
              <a:rPr lang="en-US" dirty="0" smtClean="0"/>
              <a:t>Competitiveness, Efficiency and Privatization</a:t>
            </a:r>
          </a:p>
        </p:txBody>
      </p:sp>
      <p:sp>
        <p:nvSpPr>
          <p:cNvPr id="9219" name="Undertitel 2"/>
          <p:cNvSpPr>
            <a:spLocks noGrp="1"/>
          </p:cNvSpPr>
          <p:nvPr>
            <p:ph type="subTitle" sz="quarter" idx="1"/>
          </p:nvPr>
        </p:nvSpPr>
        <p:spPr>
          <a:xfrm>
            <a:off x="1043608" y="2708920"/>
            <a:ext cx="6486525" cy="2305050"/>
          </a:xfrm>
        </p:spPr>
        <p:txBody>
          <a:bodyPr/>
          <a:lstStyle/>
          <a:p>
            <a:pPr algn="ctr" eaLnBrk="1" hangingPunct="1"/>
            <a:endParaRPr lang="en-US" dirty="0" smtClean="0"/>
          </a:p>
          <a:p>
            <a:pPr algn="ctr" eaLnBrk="1" hangingPunct="1"/>
            <a:r>
              <a:rPr lang="en-US" dirty="0" smtClean="0"/>
              <a:t>Copenhagen, 15 June 2012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sz="1100" dirty="0" smtClean="0"/>
              <a:t>By</a:t>
            </a:r>
            <a:r>
              <a:rPr lang="en-US" sz="1100" dirty="0"/>
              <a:t/>
            </a:r>
            <a:br>
              <a:rPr lang="en-US" sz="1100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John Rand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Web: </a:t>
            </a:r>
            <a:r>
              <a:rPr lang="en-US" dirty="0" smtClean="0">
                <a:hlinkClick r:id="rId2"/>
              </a:rPr>
              <a:t>www.sosder.life.ku.dk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Email: </a:t>
            </a:r>
            <a:r>
              <a:rPr lang="en-US" dirty="0" smtClean="0">
                <a:hlinkClick r:id="rId3"/>
              </a:rPr>
              <a:t>jra@foi.ku.dk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Privatization</a:t>
            </a:r>
            <a:r>
              <a:rPr lang="da-DK" dirty="0"/>
              <a:t> </a:t>
            </a:r>
            <a:r>
              <a:rPr lang="da-DK" dirty="0" smtClean="0"/>
              <a:t>(2)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/>
              <a:t>It is difficult to assess the success or failure of privatization especially due to lack of </a:t>
            </a:r>
            <a:r>
              <a:rPr lang="en-GB" dirty="0" smtClean="0"/>
              <a:t>data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/>
              <a:t>P</a:t>
            </a:r>
            <a:r>
              <a:rPr lang="en-GB" dirty="0" smtClean="0"/>
              <a:t>rivatization </a:t>
            </a:r>
            <a:r>
              <a:rPr lang="en-GB" dirty="0"/>
              <a:t>has been implemented along comprehensive policy reforms, making it difficult to isolate effects of privatization</a:t>
            </a:r>
            <a:r>
              <a:rPr lang="en-GB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/>
              <a:t>S</a:t>
            </a:r>
            <a:r>
              <a:rPr lang="en-GB" dirty="0" smtClean="0"/>
              <a:t>tate </a:t>
            </a:r>
            <a:r>
              <a:rPr lang="en-GB" dirty="0"/>
              <a:t>still plays a major role in the economies even though </a:t>
            </a:r>
            <a:r>
              <a:rPr lang="en-GB" dirty="0" smtClean="0"/>
              <a:t>many </a:t>
            </a:r>
            <a:r>
              <a:rPr lang="en-GB" dirty="0"/>
              <a:t>former state-owned enterprises have been </a:t>
            </a:r>
            <a:r>
              <a:rPr lang="en-GB" dirty="0" smtClean="0"/>
              <a:t>privatized.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However, it </a:t>
            </a:r>
            <a:r>
              <a:rPr lang="en-GB" dirty="0"/>
              <a:t>is concluded that privatization has had at least a non-negative effect on economic </a:t>
            </a:r>
            <a:r>
              <a:rPr lang="en-GB" dirty="0" smtClean="0"/>
              <a:t>performance.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676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Privatization</a:t>
            </a:r>
            <a:r>
              <a:rPr lang="da-DK" dirty="0" smtClean="0"/>
              <a:t> (3) - </a:t>
            </a:r>
            <a:r>
              <a:rPr lang="da-DK" dirty="0" err="1" smtClean="0"/>
              <a:t>Objectives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General </a:t>
            </a:r>
            <a:r>
              <a:rPr lang="en-GB" dirty="0"/>
              <a:t>objectives for </a:t>
            </a:r>
            <a:r>
              <a:rPr lang="en-GB" dirty="0" smtClean="0"/>
              <a:t>privatization:</a:t>
            </a:r>
          </a:p>
          <a:p>
            <a:pPr>
              <a:buFontTx/>
              <a:buAutoNum type="arabicParenBoth"/>
            </a:pPr>
            <a:r>
              <a:rPr lang="en-GB" dirty="0"/>
              <a:t>Improving performance of the privatized enterprises and the  overall efficiency (in production and allocation) of the economy and speeding up economic growth.</a:t>
            </a:r>
          </a:p>
          <a:p>
            <a:pPr>
              <a:buAutoNum type="arabicParenBoth"/>
            </a:pPr>
            <a:r>
              <a:rPr lang="en-GB" dirty="0" smtClean="0"/>
              <a:t>Developing </a:t>
            </a:r>
            <a:r>
              <a:rPr lang="en-GB" dirty="0"/>
              <a:t>and strengthening the private </a:t>
            </a:r>
            <a:r>
              <a:rPr lang="en-GB" dirty="0" smtClean="0"/>
              <a:t>sector. </a:t>
            </a:r>
          </a:p>
          <a:p>
            <a:pPr>
              <a:buAutoNum type="arabicParenBoth"/>
            </a:pPr>
            <a:r>
              <a:rPr lang="en-GB" dirty="0"/>
              <a:t>R</a:t>
            </a:r>
            <a:r>
              <a:rPr lang="en-GB" dirty="0" smtClean="0"/>
              <a:t>educing </a:t>
            </a:r>
            <a:r>
              <a:rPr lang="en-GB" dirty="0"/>
              <a:t>the size of the public sector and government intervention in the </a:t>
            </a:r>
            <a:r>
              <a:rPr lang="en-GB" dirty="0" smtClean="0"/>
              <a:t>economy.</a:t>
            </a:r>
          </a:p>
          <a:p>
            <a:pPr>
              <a:buAutoNum type="arabicParenBoth"/>
            </a:pPr>
            <a:r>
              <a:rPr lang="en-GB" dirty="0" smtClean="0"/>
              <a:t>Reducing </a:t>
            </a:r>
            <a:r>
              <a:rPr lang="en-GB" dirty="0"/>
              <a:t>budgetary deficits and paying off public-sector debt by eliminating subsidies to SOEs and raising revenues from sales proceeds and potential corporate tax revenues from the privatized </a:t>
            </a:r>
            <a:r>
              <a:rPr lang="en-GB" dirty="0" smtClean="0"/>
              <a:t>firms.</a:t>
            </a:r>
          </a:p>
          <a:p>
            <a:pPr>
              <a:buAutoNum type="arabicParenBoth"/>
            </a:pPr>
            <a:r>
              <a:rPr lang="en-GB" dirty="0"/>
              <a:t>W</a:t>
            </a:r>
            <a:r>
              <a:rPr lang="en-GB" dirty="0" smtClean="0"/>
              <a:t>idening </a:t>
            </a:r>
            <a:r>
              <a:rPr lang="en-GB" dirty="0"/>
              <a:t>ownership which can contribute to promoting </a:t>
            </a:r>
            <a:r>
              <a:rPr lang="en-GB" dirty="0" smtClean="0"/>
              <a:t>democratisation.</a:t>
            </a:r>
          </a:p>
          <a:p>
            <a:pPr>
              <a:buAutoNum type="arabicParenBoth"/>
            </a:pPr>
            <a:r>
              <a:rPr lang="en-GB" dirty="0"/>
              <a:t>S</a:t>
            </a:r>
            <a:r>
              <a:rPr lang="en-GB" dirty="0" smtClean="0"/>
              <a:t>timulating </a:t>
            </a:r>
            <a:r>
              <a:rPr lang="en-GB" dirty="0"/>
              <a:t>capital-market development.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81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Privatization</a:t>
            </a:r>
            <a:r>
              <a:rPr lang="da-DK" dirty="0"/>
              <a:t> </a:t>
            </a:r>
            <a:r>
              <a:rPr lang="da-DK" dirty="0" smtClean="0"/>
              <a:t>(4) – </a:t>
            </a:r>
            <a:r>
              <a:rPr lang="da-DK" dirty="0" err="1" smtClean="0"/>
              <a:t>Objectives</a:t>
            </a:r>
            <a:r>
              <a:rPr lang="da-DK" dirty="0" smtClean="0"/>
              <a:t> Vietnam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main objectives of the </a:t>
            </a:r>
            <a:r>
              <a:rPr lang="en-GB" dirty="0" err="1"/>
              <a:t>equitization</a:t>
            </a:r>
            <a:r>
              <a:rPr lang="en-GB" dirty="0"/>
              <a:t> are fourfold</a:t>
            </a:r>
            <a:r>
              <a:rPr lang="en-GB" dirty="0" smtClean="0"/>
              <a:t>:</a:t>
            </a:r>
          </a:p>
          <a:p>
            <a:r>
              <a:rPr lang="en-GB" dirty="0" smtClean="0"/>
              <a:t> </a:t>
            </a:r>
          </a:p>
          <a:p>
            <a:pPr>
              <a:buAutoNum type="arabicParenBoth"/>
            </a:pPr>
            <a:r>
              <a:rPr lang="en-GB" dirty="0" smtClean="0"/>
              <a:t>To </a:t>
            </a:r>
            <a:r>
              <a:rPr lang="en-GB" dirty="0"/>
              <a:t>improve efficiency and competitiveness of </a:t>
            </a:r>
            <a:r>
              <a:rPr lang="en-GB" dirty="0" smtClean="0"/>
              <a:t>enterprises.</a:t>
            </a:r>
          </a:p>
          <a:p>
            <a:pPr>
              <a:buAutoNum type="arabicParenBoth"/>
            </a:pPr>
            <a:r>
              <a:rPr lang="en-GB" dirty="0" smtClean="0"/>
              <a:t>Transform </a:t>
            </a:r>
            <a:r>
              <a:rPr lang="en-GB" dirty="0"/>
              <a:t>enterprises in which the state does not need to own 100 </a:t>
            </a:r>
            <a:r>
              <a:rPr lang="en-GB" dirty="0" err="1"/>
              <a:t>percent</a:t>
            </a:r>
            <a:r>
              <a:rPr lang="en-GB" dirty="0"/>
              <a:t> of chartered capital from a distribution security point of </a:t>
            </a:r>
            <a:r>
              <a:rPr lang="en-GB" dirty="0" smtClean="0"/>
              <a:t>view</a:t>
            </a:r>
            <a:r>
              <a:rPr lang="en-GB" dirty="0"/>
              <a:t>.</a:t>
            </a:r>
            <a:endParaRPr lang="en-GB" dirty="0" smtClean="0"/>
          </a:p>
          <a:p>
            <a:pPr>
              <a:buAutoNum type="arabicParenBoth"/>
            </a:pPr>
            <a:r>
              <a:rPr lang="en-GB" dirty="0"/>
              <a:t>M</a:t>
            </a:r>
            <a:r>
              <a:rPr lang="en-GB" dirty="0" smtClean="0"/>
              <a:t>obilizing </a:t>
            </a:r>
            <a:r>
              <a:rPr lang="en-GB" dirty="0"/>
              <a:t>capital and encourage innovation and better </a:t>
            </a:r>
            <a:r>
              <a:rPr lang="en-GB" dirty="0" smtClean="0"/>
              <a:t>management. </a:t>
            </a:r>
          </a:p>
          <a:p>
            <a:pPr>
              <a:buAutoNum type="arabicParenBoth"/>
            </a:pPr>
            <a:r>
              <a:rPr lang="en-GB" dirty="0"/>
              <a:t>S</a:t>
            </a:r>
            <a:r>
              <a:rPr lang="en-GB" dirty="0" smtClean="0"/>
              <a:t>trengthening </a:t>
            </a:r>
            <a:r>
              <a:rPr lang="en-GB" dirty="0"/>
              <a:t>real ownership (of multiple private owners) and society’s monitoring. </a:t>
            </a:r>
            <a:endParaRPr lang="en-GB" dirty="0" smtClean="0"/>
          </a:p>
          <a:p>
            <a:pPr marL="0" indent="0"/>
            <a:endParaRPr lang="en-GB" dirty="0"/>
          </a:p>
          <a:p>
            <a:pPr marL="0" indent="0"/>
            <a:r>
              <a:rPr lang="en-GB" dirty="0" smtClean="0">
                <a:solidFill>
                  <a:srgbClr val="FF0000"/>
                </a:solidFill>
              </a:rPr>
              <a:t>These </a:t>
            </a:r>
            <a:r>
              <a:rPr lang="en-GB" dirty="0">
                <a:solidFill>
                  <a:srgbClr val="FF0000"/>
                </a:solidFill>
              </a:rPr>
              <a:t>objectives emphasize that the government does not want to give up control of the enterprises but understands that </a:t>
            </a:r>
            <a:r>
              <a:rPr lang="en-GB" dirty="0" err="1">
                <a:solidFill>
                  <a:srgbClr val="FF0000"/>
                </a:solidFill>
              </a:rPr>
              <a:t>equitization</a:t>
            </a:r>
            <a:r>
              <a:rPr lang="en-GB" dirty="0">
                <a:solidFill>
                  <a:srgbClr val="FF0000"/>
                </a:solidFill>
              </a:rPr>
              <a:t> can induce development of markets and increase economic growth.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21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Privatization</a:t>
            </a:r>
            <a:r>
              <a:rPr lang="da-DK" dirty="0"/>
              <a:t> </a:t>
            </a:r>
            <a:r>
              <a:rPr lang="da-DK" dirty="0" smtClean="0"/>
              <a:t>(5) </a:t>
            </a:r>
            <a:r>
              <a:rPr lang="da-DK" dirty="0"/>
              <a:t>– </a:t>
            </a:r>
            <a:r>
              <a:rPr lang="da-DK" dirty="0" err="1"/>
              <a:t>Objectives</a:t>
            </a:r>
            <a:r>
              <a:rPr lang="da-DK" dirty="0"/>
              <a:t> </a:t>
            </a:r>
            <a:r>
              <a:rPr lang="da-DK" dirty="0" smtClean="0"/>
              <a:t>Mozambique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privatization objectives of Mozambique </a:t>
            </a:r>
            <a:r>
              <a:rPr lang="en-US" dirty="0" smtClean="0"/>
              <a:t>were also fourfold:</a:t>
            </a:r>
          </a:p>
          <a:p>
            <a:r>
              <a:rPr lang="en-US" dirty="0" smtClean="0"/>
              <a:t> </a:t>
            </a:r>
          </a:p>
          <a:p>
            <a:pPr>
              <a:buAutoNum type="arabicParenBoth"/>
            </a:pPr>
            <a:r>
              <a:rPr lang="en-US" dirty="0"/>
              <a:t>G</a:t>
            </a:r>
            <a:r>
              <a:rPr lang="en-US" dirty="0" smtClean="0"/>
              <a:t>enerate </a:t>
            </a:r>
            <a:r>
              <a:rPr lang="en-US" dirty="0"/>
              <a:t>income to the </a:t>
            </a:r>
            <a:r>
              <a:rPr lang="en-US" dirty="0" smtClean="0"/>
              <a:t>state. </a:t>
            </a:r>
          </a:p>
          <a:p>
            <a:pPr>
              <a:buAutoNum type="arabicParenBoth"/>
            </a:pPr>
            <a:r>
              <a:rPr lang="en-US" dirty="0" smtClean="0"/>
              <a:t>Develop </a:t>
            </a:r>
            <a:r>
              <a:rPr lang="en-US" dirty="0"/>
              <a:t>of capital </a:t>
            </a:r>
            <a:r>
              <a:rPr lang="en-US" dirty="0" smtClean="0"/>
              <a:t>markets</a:t>
            </a:r>
            <a:r>
              <a:rPr lang="en-US" dirty="0"/>
              <a:t>.</a:t>
            </a:r>
            <a:endParaRPr lang="en-US" dirty="0" smtClean="0"/>
          </a:p>
          <a:p>
            <a:pPr>
              <a:buAutoNum type="arabicParenBoth"/>
            </a:pPr>
            <a:r>
              <a:rPr lang="en-US" dirty="0" smtClean="0"/>
              <a:t>Disseminate </a:t>
            </a:r>
            <a:r>
              <a:rPr lang="en-US" dirty="0"/>
              <a:t>social capital through private </a:t>
            </a:r>
            <a:r>
              <a:rPr lang="en-US" dirty="0" smtClean="0"/>
              <a:t>ownership.</a:t>
            </a:r>
          </a:p>
          <a:p>
            <a:pPr>
              <a:buAutoNum type="arabicParenBoth"/>
            </a:pPr>
            <a:r>
              <a:rPr lang="en-US" dirty="0"/>
              <a:t>I</a:t>
            </a:r>
            <a:r>
              <a:rPr lang="en-US" dirty="0" smtClean="0"/>
              <a:t>ncrease </a:t>
            </a:r>
            <a:r>
              <a:rPr lang="en-US" dirty="0"/>
              <a:t>efficiency and competition and encourage better management</a:t>
            </a:r>
            <a:r>
              <a:rPr lang="en-US" dirty="0" smtClean="0"/>
              <a:t>.</a:t>
            </a:r>
          </a:p>
          <a:p>
            <a:pPr marL="0" indent="0"/>
            <a:endParaRPr lang="da-DK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US" dirty="0">
                <a:solidFill>
                  <a:srgbClr val="FF0000"/>
                </a:solidFill>
              </a:rPr>
              <a:t>objectives of the two countries to initiate privatization are similar</a:t>
            </a:r>
            <a:r>
              <a:rPr lang="en-US" dirty="0"/>
              <a:t> </a:t>
            </a:r>
            <a:r>
              <a:rPr lang="en-US" dirty="0" smtClean="0"/>
              <a:t>with respect to development of markets, increasing efficiency and mobilizing capital.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In</a:t>
            </a:r>
            <a:r>
              <a:rPr lang="en-GB" dirty="0" smtClean="0"/>
              <a:t> </a:t>
            </a:r>
            <a:r>
              <a:rPr lang="en-GB" dirty="0"/>
              <a:t>practise expensive subsidiaries to SOEs </a:t>
            </a:r>
            <a:r>
              <a:rPr lang="en-GB" dirty="0" smtClean="0"/>
              <a:t>led </a:t>
            </a:r>
            <a:r>
              <a:rPr lang="en-GB" dirty="0"/>
              <a:t>to fiscal deficits and forced the governments to engage in privatization</a:t>
            </a:r>
            <a:r>
              <a:rPr lang="en-GB" dirty="0" smtClean="0"/>
              <a:t>.</a:t>
            </a:r>
          </a:p>
          <a:p>
            <a:pPr marL="685800" lvl="1">
              <a:buFont typeface="Arial" pitchFamily="34" charset="0"/>
              <a:buChar char="•"/>
            </a:pPr>
            <a:r>
              <a:rPr lang="en-GB" dirty="0" smtClean="0"/>
              <a:t>More pressure in MZ: Privatization happened relatively </a:t>
            </a:r>
            <a:r>
              <a:rPr lang="en-GB" dirty="0"/>
              <a:t>fast and </a:t>
            </a:r>
            <a:r>
              <a:rPr lang="en-GB" dirty="0" smtClean="0"/>
              <a:t>was large-scaled.</a:t>
            </a:r>
            <a:endParaRPr lang="en-US" dirty="0"/>
          </a:p>
          <a:p>
            <a:pPr marL="685800" lvl="1">
              <a:buFont typeface="Arial" pitchFamily="34" charset="0"/>
              <a:buChar char="•"/>
            </a:pPr>
            <a:r>
              <a:rPr lang="en-GB" dirty="0" smtClean="0"/>
              <a:t>Less pressure in VN: </a:t>
            </a:r>
            <a:r>
              <a:rPr lang="en-GB" dirty="0"/>
              <a:t>Privatization happened relatively </a:t>
            </a:r>
            <a:r>
              <a:rPr lang="en-GB" dirty="0" smtClean="0"/>
              <a:t>slowly and started with smaller SOEs.  </a:t>
            </a:r>
          </a:p>
          <a:p>
            <a:pPr marL="0" indent="0"/>
            <a:endParaRPr lang="en-GB" dirty="0" smtClean="0"/>
          </a:p>
          <a:p>
            <a:pPr marL="0" inden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435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Privatization</a:t>
            </a:r>
            <a:r>
              <a:rPr lang="da-DK" dirty="0"/>
              <a:t> </a:t>
            </a:r>
            <a:r>
              <a:rPr lang="da-DK" dirty="0" smtClean="0"/>
              <a:t>(6) </a:t>
            </a:r>
            <a:r>
              <a:rPr lang="da-DK" dirty="0"/>
              <a:t>– </a:t>
            </a:r>
            <a:r>
              <a:rPr lang="en-GB" dirty="0"/>
              <a:t>P</a:t>
            </a:r>
            <a:r>
              <a:rPr lang="en-GB" dirty="0" smtClean="0"/>
              <a:t>rocess Comparison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Both countries had a difficult </a:t>
            </a:r>
            <a:r>
              <a:rPr lang="en-GB" dirty="0"/>
              <a:t>task balancing potentially conflicting motives between the plausible positive effect of privatization and the desire to keep control of the </a:t>
            </a:r>
            <a:r>
              <a:rPr lang="en-GB" dirty="0" smtClean="0"/>
              <a:t>economy.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Historically </a:t>
            </a:r>
            <a:r>
              <a:rPr lang="en-GB" dirty="0"/>
              <a:t>it has been the better performing enterprises that have been privatized </a:t>
            </a:r>
            <a:r>
              <a:rPr lang="en-GB" dirty="0" smtClean="0"/>
              <a:t>first.</a:t>
            </a:r>
            <a:r>
              <a:rPr lang="en-GB" sz="1400" dirty="0" smtClean="0"/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BUT both in MZ and VN the </a:t>
            </a:r>
            <a:r>
              <a:rPr lang="en-GB" dirty="0">
                <a:solidFill>
                  <a:srgbClr val="FF0000"/>
                </a:solidFill>
              </a:rPr>
              <a:t>worse performing SOEs </a:t>
            </a:r>
            <a:r>
              <a:rPr lang="en-GB" dirty="0"/>
              <a:t>(mostly SMEs) were the </a:t>
            </a:r>
            <a:r>
              <a:rPr lang="en-GB" dirty="0">
                <a:solidFill>
                  <a:srgbClr val="FF0000"/>
                </a:solidFill>
              </a:rPr>
              <a:t>first</a:t>
            </a:r>
            <a:r>
              <a:rPr lang="en-GB" dirty="0"/>
              <a:t> to be </a:t>
            </a:r>
            <a:r>
              <a:rPr lang="en-GB" dirty="0" smtClean="0"/>
              <a:t>privatized. 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GB" sz="16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1600" dirty="0" smtClean="0"/>
              <a:t>Both governments </a:t>
            </a:r>
            <a:r>
              <a:rPr lang="en-US" sz="1600" dirty="0"/>
              <a:t>cautious about privatizing large and </a:t>
            </a:r>
            <a:r>
              <a:rPr lang="en-US" sz="1600" dirty="0">
                <a:solidFill>
                  <a:srgbClr val="FF0000"/>
                </a:solidFill>
              </a:rPr>
              <a:t>strategic important enterprises</a:t>
            </a:r>
            <a:r>
              <a:rPr lang="en-US" sz="1600" dirty="0"/>
              <a:t> (telecom, electricity and transport</a:t>
            </a:r>
            <a:r>
              <a:rPr lang="en-US" sz="1600" dirty="0" smtClean="0"/>
              <a:t>).</a:t>
            </a:r>
          </a:p>
          <a:p>
            <a:pPr marL="342900" lvl="1" indent="-342900">
              <a:buFont typeface="Arial" pitchFamily="34" charset="0"/>
              <a:buChar char="•"/>
            </a:pPr>
            <a:endParaRPr lang="en-GB" sz="1600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1600" dirty="0" smtClean="0"/>
              <a:t>Experience </a:t>
            </a:r>
            <a:r>
              <a:rPr lang="en-GB" sz="1600" dirty="0"/>
              <a:t>suggests that </a:t>
            </a:r>
            <a:r>
              <a:rPr lang="en-GB" sz="1600" dirty="0" smtClean="0">
                <a:solidFill>
                  <a:srgbClr val="FF0000"/>
                </a:solidFill>
              </a:rPr>
              <a:t>“</a:t>
            </a:r>
            <a:r>
              <a:rPr lang="en-GB" sz="1600" dirty="0" err="1" smtClean="0">
                <a:solidFill>
                  <a:srgbClr val="FF0000"/>
                </a:solidFill>
              </a:rPr>
              <a:t>underpricing</a:t>
            </a:r>
            <a:r>
              <a:rPr lang="en-GB" sz="1600" dirty="0" smtClean="0">
                <a:solidFill>
                  <a:srgbClr val="FF0000"/>
                </a:solidFill>
              </a:rPr>
              <a:t>” </a:t>
            </a:r>
            <a:r>
              <a:rPr lang="en-GB" sz="1600" dirty="0"/>
              <a:t>is </a:t>
            </a:r>
            <a:r>
              <a:rPr lang="en-GB" sz="1600" dirty="0" smtClean="0"/>
              <a:t>preferred during privatization – This was also the case in both MZ and </a:t>
            </a:r>
            <a:r>
              <a:rPr lang="en-GB" sz="1600" dirty="0" err="1" smtClean="0"/>
              <a:t>Vn</a:t>
            </a:r>
            <a:r>
              <a:rPr lang="en-GB" sz="1600" dirty="0" smtClean="0"/>
              <a:t>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1334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Privatization</a:t>
            </a:r>
            <a:r>
              <a:rPr lang="da-DK" dirty="0"/>
              <a:t> </a:t>
            </a:r>
            <a:r>
              <a:rPr lang="da-DK" dirty="0" smtClean="0"/>
              <a:t>(7) </a:t>
            </a:r>
            <a:r>
              <a:rPr lang="da-DK" dirty="0"/>
              <a:t>– </a:t>
            </a:r>
            <a:r>
              <a:rPr lang="en-GB" dirty="0"/>
              <a:t>P</a:t>
            </a:r>
            <a:r>
              <a:rPr lang="en-GB" dirty="0" smtClean="0"/>
              <a:t>rocess Comparison, </a:t>
            </a:r>
            <a:r>
              <a:rPr lang="en-GB" dirty="0" err="1" smtClean="0"/>
              <a:t>cont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/>
              <a:t>BUT </a:t>
            </a:r>
            <a:r>
              <a:rPr lang="en-GB" dirty="0" smtClean="0"/>
              <a:t>process differences exist between VN and MZ. </a:t>
            </a:r>
            <a:endParaRPr lang="en-GB" dirty="0"/>
          </a:p>
          <a:p>
            <a:pPr lvl="1">
              <a:buFont typeface="Arial" pitchFamily="34" charset="0"/>
              <a:buChar char="•"/>
            </a:pPr>
            <a:r>
              <a:rPr lang="en-GB" dirty="0"/>
              <a:t>In MZ, privatization was undertaken despite insufficient </a:t>
            </a:r>
            <a:r>
              <a:rPr lang="en-GB" b="1" dirty="0" smtClean="0">
                <a:solidFill>
                  <a:srgbClr val="FF0000"/>
                </a:solidFill>
              </a:rPr>
              <a:t>legislation</a:t>
            </a:r>
            <a:r>
              <a:rPr lang="en-GB" dirty="0" smtClean="0"/>
              <a:t>, whereas </a:t>
            </a:r>
            <a:r>
              <a:rPr lang="en-GB" dirty="0"/>
              <a:t>it seems as privatization did not gather speed </a:t>
            </a:r>
            <a:r>
              <a:rPr lang="en-GB" dirty="0" smtClean="0"/>
              <a:t>in VN until </a:t>
            </a:r>
            <a:r>
              <a:rPr lang="en-GB" dirty="0"/>
              <a:t>a proper legal framework was </a:t>
            </a:r>
            <a:r>
              <a:rPr lang="en-GB" dirty="0" smtClean="0"/>
              <a:t>implemented.</a:t>
            </a:r>
            <a:endParaRPr lang="en-GB" dirty="0"/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In </a:t>
            </a:r>
            <a:r>
              <a:rPr lang="en-GB" dirty="0"/>
              <a:t>MZ, </a:t>
            </a:r>
            <a:r>
              <a:rPr lang="en-GB" b="1" dirty="0">
                <a:solidFill>
                  <a:srgbClr val="FF0000"/>
                </a:solidFill>
              </a:rPr>
              <a:t>foreign investors </a:t>
            </a:r>
            <a:r>
              <a:rPr lang="en-GB" dirty="0"/>
              <a:t>were allowed from the beginning, whereas in VN </a:t>
            </a:r>
            <a:r>
              <a:rPr lang="en-GB" dirty="0" smtClean="0"/>
              <a:t>they </a:t>
            </a:r>
            <a:r>
              <a:rPr lang="en-GB" dirty="0"/>
              <a:t>were initially precluded. Today foreigners own the largest (and probably most profitable) enterprises in MZ while national Mozambicans own SMEs</a:t>
            </a:r>
            <a:r>
              <a:rPr lang="en-GB" dirty="0" smtClean="0"/>
              <a:t>. In VN there is a more equal division of private sector power.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Also differences in </a:t>
            </a:r>
            <a:r>
              <a:rPr lang="en-GB" b="1" dirty="0" smtClean="0">
                <a:solidFill>
                  <a:srgbClr val="FF0000"/>
                </a:solidFill>
              </a:rPr>
              <a:t>sales methods</a:t>
            </a:r>
            <a:r>
              <a:rPr lang="en-GB" dirty="0" smtClean="0"/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/>
              <a:t>(1) In VN </a:t>
            </a:r>
            <a:r>
              <a:rPr lang="en-GB" dirty="0"/>
              <a:t>the government </a:t>
            </a:r>
            <a:r>
              <a:rPr lang="en-GB" dirty="0" smtClean="0"/>
              <a:t>wanted </a:t>
            </a:r>
            <a:r>
              <a:rPr lang="en-GB" dirty="0"/>
              <a:t>to maintain control over </a:t>
            </a:r>
            <a:r>
              <a:rPr lang="en-GB" dirty="0" smtClean="0"/>
              <a:t>equitized </a:t>
            </a:r>
            <a:r>
              <a:rPr lang="en-GB" dirty="0"/>
              <a:t>enterprises, </a:t>
            </a:r>
            <a:r>
              <a:rPr lang="en-GB" dirty="0" smtClean="0"/>
              <a:t>and therefore transformed </a:t>
            </a:r>
            <a:r>
              <a:rPr lang="en-GB" dirty="0"/>
              <a:t>SOEs into joint stock companies (JSCs) where the state </a:t>
            </a:r>
            <a:r>
              <a:rPr lang="en-GB" dirty="0" smtClean="0"/>
              <a:t>only sell </a:t>
            </a:r>
            <a:r>
              <a:rPr lang="en-GB" dirty="0"/>
              <a:t>part of the shares. </a:t>
            </a:r>
            <a:endParaRPr lang="en-GB" dirty="0" smtClean="0"/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Profitable </a:t>
            </a:r>
            <a:r>
              <a:rPr lang="en-GB" dirty="0"/>
              <a:t>SOEs </a:t>
            </a:r>
            <a:r>
              <a:rPr lang="en-GB" dirty="0" smtClean="0"/>
              <a:t>were often </a:t>
            </a:r>
            <a:r>
              <a:rPr lang="en-GB" dirty="0"/>
              <a:t>privatized to former </a:t>
            </a:r>
            <a:r>
              <a:rPr lang="en-GB" u="sng" dirty="0" smtClean="0"/>
              <a:t>managers</a:t>
            </a:r>
            <a:r>
              <a:rPr lang="en-GB" dirty="0" smtClean="0"/>
              <a:t>.</a:t>
            </a:r>
          </a:p>
          <a:p>
            <a:pPr lvl="2">
              <a:buFont typeface="Arial" pitchFamily="34" charset="0"/>
              <a:buChar char="•"/>
            </a:pPr>
            <a:r>
              <a:rPr lang="en-GB" dirty="0" smtClean="0"/>
              <a:t>Non-profitable SOEs </a:t>
            </a:r>
            <a:r>
              <a:rPr lang="en-GB" dirty="0"/>
              <a:t>were often </a:t>
            </a:r>
            <a:r>
              <a:rPr lang="en-GB" dirty="0" smtClean="0"/>
              <a:t>privatized </a:t>
            </a:r>
            <a:r>
              <a:rPr lang="en-GB" dirty="0"/>
              <a:t>to </a:t>
            </a:r>
            <a:r>
              <a:rPr lang="en-GB" u="sng" dirty="0" smtClean="0"/>
              <a:t>employees</a:t>
            </a:r>
            <a:r>
              <a:rPr lang="en-GB" dirty="0" smtClean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(2) In MZ ownership was </a:t>
            </a:r>
            <a:r>
              <a:rPr lang="en-US" dirty="0"/>
              <a:t>transferred to private agents in </a:t>
            </a:r>
            <a:r>
              <a:rPr lang="en-US" dirty="0" smtClean="0"/>
              <a:t>a more broad </a:t>
            </a:r>
            <a:r>
              <a:rPr lang="en-US" dirty="0"/>
              <a:t>sense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30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Privatization</a:t>
            </a:r>
            <a:r>
              <a:rPr lang="da-DK" dirty="0" smtClean="0"/>
              <a:t> (8) – Performance/</a:t>
            </a:r>
            <a:r>
              <a:rPr lang="da-DK" dirty="0" err="1" smtClean="0"/>
              <a:t>Effect</a:t>
            </a:r>
            <a:r>
              <a:rPr lang="da-DK" dirty="0" smtClean="0"/>
              <a:t> MZ</a:t>
            </a:r>
            <a:endParaRPr lang="en-US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259646"/>
              </p:ext>
            </p:extLst>
          </p:nvPr>
        </p:nvGraphicFramePr>
        <p:xfrm>
          <a:off x="971600" y="1700808"/>
          <a:ext cx="4248472" cy="9239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82137"/>
                <a:gridCol w="1232670"/>
                <a:gridCol w="1833665"/>
              </a:tblGrid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effectLst/>
                        </a:rPr>
                        <a:t>Pre-intervention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Post-intervention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effectLst/>
                        </a:rPr>
                        <a:t>Privatized firms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effectLst/>
                        </a:rPr>
                        <a:t>99.5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effectLst/>
                        </a:rPr>
                        <a:t>90.8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</a:rPr>
                        <a:t>(21.8)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</a:rPr>
                        <a:t>(15.2)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0" marR="0" marT="0" marB="0" anchor="b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effectLst/>
                        </a:rPr>
                        <a:t>Control group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effectLst/>
                        </a:rPr>
                        <a:t>46.4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effectLst/>
                        </a:rPr>
                        <a:t>75.6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0" marR="0" marT="0" marB="0" anchor="b"/>
                </a:tc>
              </a:tr>
              <a:tr h="142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</a:rPr>
                        <a:t>(10.6)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effectLst/>
                        </a:rPr>
                        <a:t>(13.8)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5" name="Tekstboks 4"/>
          <p:cNvSpPr txBox="1"/>
          <p:nvPr/>
        </p:nvSpPr>
        <p:spPr>
          <a:xfrm>
            <a:off x="899592" y="1340768"/>
            <a:ext cx="355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 err="1" smtClean="0"/>
              <a:t>Employment</a:t>
            </a:r>
            <a:r>
              <a:rPr lang="da-DK" sz="1200" dirty="0" smtClean="0"/>
              <a:t> </a:t>
            </a:r>
            <a:r>
              <a:rPr lang="da-DK" sz="1200" dirty="0" err="1" smtClean="0"/>
              <a:t>changes</a:t>
            </a:r>
            <a:r>
              <a:rPr lang="da-DK" sz="1200" dirty="0" smtClean="0"/>
              <a:t> (</a:t>
            </a:r>
            <a:r>
              <a:rPr lang="da-DK" sz="1200" dirty="0" err="1" smtClean="0"/>
              <a:t>Pre</a:t>
            </a:r>
            <a:r>
              <a:rPr lang="da-DK" sz="1200" dirty="0" smtClean="0"/>
              <a:t> and Post </a:t>
            </a:r>
            <a:r>
              <a:rPr lang="da-DK" sz="1200" dirty="0" err="1"/>
              <a:t>P</a:t>
            </a:r>
            <a:r>
              <a:rPr lang="da-DK" sz="1200" dirty="0" err="1" smtClean="0"/>
              <a:t>rivatization</a:t>
            </a:r>
            <a:r>
              <a:rPr lang="da-DK" sz="1200" dirty="0" smtClean="0"/>
              <a:t>)</a:t>
            </a:r>
            <a:endParaRPr lang="en-US" sz="1200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0293742"/>
              </p:ext>
            </p:extLst>
          </p:nvPr>
        </p:nvGraphicFramePr>
        <p:xfrm>
          <a:off x="985245" y="3337540"/>
          <a:ext cx="4954907" cy="15316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39813"/>
                <a:gridCol w="849630"/>
                <a:gridCol w="1176338"/>
                <a:gridCol w="922338"/>
                <a:gridCol w="966788"/>
              </a:tblGrid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Employment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Employment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Real Revenue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Real Revenue 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(reduced sample)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per employee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Privatized firms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-0.064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0.096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0.221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0.125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(0.103)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(0.166)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(0.216)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(0.277)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Control group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-0.112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0.066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0.295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0.230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(0.105)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(0.083)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(0.135)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(0.169)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Observations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40 / 76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22 / 38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22 / 38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22 / 38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</a:tr>
              <a:tr h="161925">
                <a:tc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Note: Mean estimates. Standard errors in parenthesis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7" name="Tekstboks 6"/>
          <p:cNvSpPr txBox="1"/>
          <p:nvPr/>
        </p:nvSpPr>
        <p:spPr>
          <a:xfrm>
            <a:off x="899592" y="2996952"/>
            <a:ext cx="47525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 smtClean="0"/>
              <a:t>Post </a:t>
            </a:r>
            <a:r>
              <a:rPr lang="da-DK" sz="1200" dirty="0" err="1" smtClean="0"/>
              <a:t>Privatization</a:t>
            </a:r>
            <a:r>
              <a:rPr lang="da-DK" sz="1200" dirty="0" smtClean="0"/>
              <a:t> Development 2002 - 2006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9462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/>
              <a:t>Privatization</a:t>
            </a:r>
            <a:r>
              <a:rPr lang="da-DK" dirty="0"/>
              <a:t> </a:t>
            </a:r>
            <a:r>
              <a:rPr lang="da-DK" dirty="0" smtClean="0"/>
              <a:t>(9) </a:t>
            </a:r>
            <a:r>
              <a:rPr lang="da-DK" dirty="0"/>
              <a:t>– Performance/</a:t>
            </a:r>
            <a:r>
              <a:rPr lang="da-DK" dirty="0" err="1"/>
              <a:t>Effect</a:t>
            </a:r>
            <a:r>
              <a:rPr lang="da-DK" dirty="0"/>
              <a:t> </a:t>
            </a:r>
            <a:r>
              <a:rPr lang="da-DK" dirty="0" smtClean="0"/>
              <a:t>VN</a:t>
            </a:r>
            <a:endParaRPr lang="en-US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540590"/>
              </p:ext>
            </p:extLst>
          </p:nvPr>
        </p:nvGraphicFramePr>
        <p:xfrm>
          <a:off x="1000497" y="1700808"/>
          <a:ext cx="4219575" cy="10801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39813"/>
                <a:gridCol w="1566862"/>
                <a:gridCol w="1612900"/>
              </a:tblGrid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Pre-intervention (2002)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Post-intervention (2006)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0" marR="0" marT="0" marB="0" anchor="ctr"/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Privatized firms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545.5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528.1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0" marR="0" marT="0" marB="0" anchor="b"/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(30.1)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(32.5)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0" marR="0" marT="0" marB="0" anchor="b"/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Control group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135.0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190.8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0" marR="0" marT="0" marB="0" anchor="b"/>
                </a:tc>
              </a:tr>
              <a:tr h="216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(6.6)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(11.0)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5" name="Tekstboks 4"/>
          <p:cNvSpPr txBox="1"/>
          <p:nvPr/>
        </p:nvSpPr>
        <p:spPr>
          <a:xfrm>
            <a:off x="899592" y="1340768"/>
            <a:ext cx="35541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dirty="0" err="1" smtClean="0"/>
              <a:t>Employment</a:t>
            </a:r>
            <a:r>
              <a:rPr lang="da-DK" sz="1200" dirty="0" smtClean="0"/>
              <a:t> </a:t>
            </a:r>
            <a:r>
              <a:rPr lang="da-DK" sz="1200" dirty="0" err="1" smtClean="0"/>
              <a:t>changes</a:t>
            </a:r>
            <a:r>
              <a:rPr lang="da-DK" sz="1200" dirty="0" smtClean="0"/>
              <a:t> (</a:t>
            </a:r>
            <a:r>
              <a:rPr lang="da-DK" sz="1200" dirty="0" err="1" smtClean="0"/>
              <a:t>Pre</a:t>
            </a:r>
            <a:r>
              <a:rPr lang="da-DK" sz="1200" dirty="0" smtClean="0"/>
              <a:t> and Post </a:t>
            </a:r>
            <a:r>
              <a:rPr lang="da-DK" sz="1200" dirty="0" err="1"/>
              <a:t>P</a:t>
            </a:r>
            <a:r>
              <a:rPr lang="da-DK" sz="1200" dirty="0" err="1" smtClean="0"/>
              <a:t>rivatization</a:t>
            </a:r>
            <a:r>
              <a:rPr lang="da-DK" sz="1200" dirty="0" smtClean="0"/>
              <a:t>)</a:t>
            </a:r>
            <a:endParaRPr lang="en-US" sz="1200" dirty="0"/>
          </a:p>
        </p:txBody>
      </p:sp>
      <p:graphicFrame>
        <p:nvGraphicFramePr>
          <p:cNvPr id="6" name="Tabel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754397"/>
              </p:ext>
            </p:extLst>
          </p:nvPr>
        </p:nvGraphicFramePr>
        <p:xfrm>
          <a:off x="971600" y="3429000"/>
          <a:ext cx="4608512" cy="13049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29715"/>
                <a:gridCol w="1062573"/>
                <a:gridCol w="864096"/>
                <a:gridCol w="1152128"/>
              </a:tblGrid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Employment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Real Revenue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Real Revenue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per employee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Privatized firms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-0.038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0.362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0.336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(0.021)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(0.050)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(0.040)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Control group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0.464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2.265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1.420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</a:tr>
              <a:tr h="16192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(0.014)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(0.079)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(0.050)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Observations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498/6766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498/7450</a:t>
                      </a:r>
                      <a:endParaRPr lang="en-US" sz="110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497/6765</a:t>
                      </a:r>
                      <a:endParaRPr lang="en-US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Tekstboks 6"/>
          <p:cNvSpPr txBox="1"/>
          <p:nvPr/>
        </p:nvSpPr>
        <p:spPr>
          <a:xfrm>
            <a:off x="899592" y="2996952"/>
            <a:ext cx="40324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 smtClean="0"/>
              <a:t>Post </a:t>
            </a:r>
            <a:r>
              <a:rPr lang="da-DK" sz="1200" dirty="0" err="1" smtClean="0"/>
              <a:t>Privatization</a:t>
            </a:r>
            <a:r>
              <a:rPr lang="da-DK" sz="1200" dirty="0" smtClean="0"/>
              <a:t> Development 2002 - 2006</a:t>
            </a:r>
            <a:endParaRPr lang="en-US" sz="1200" dirty="0"/>
          </a:p>
        </p:txBody>
      </p:sp>
      <p:sp>
        <p:nvSpPr>
          <p:cNvPr id="8" name="Rektangel 7"/>
          <p:cNvSpPr/>
          <p:nvPr/>
        </p:nvSpPr>
        <p:spPr>
          <a:xfrm>
            <a:off x="971600" y="5013176"/>
            <a:ext cx="7200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In sum it seems as privatization has had at least non-negative effect on economic performance, however, it is hard to judge whether these effects are beyond the general economic growth in the economies.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163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Productivity/</a:t>
            </a:r>
            <a:r>
              <a:rPr lang="da-DK" dirty="0" err="1" smtClean="0"/>
              <a:t>Efficiency</a:t>
            </a:r>
            <a:r>
              <a:rPr lang="da-DK" dirty="0" smtClean="0"/>
              <a:t> (1) - Intro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1042988" y="1374775"/>
            <a:ext cx="6769372" cy="410686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Two different papers – To large differences in sampling methods to be directly comparable.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Future work (DNEAP, 2012 combined with ICA, 2009 and DNEAP, 2006) is more comparable to the SME 05, 07, 09 and 11 sample from VN.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Different estimation approaches – a Traditional </a:t>
            </a:r>
            <a:r>
              <a:rPr lang="en-US" dirty="0" err="1" smtClean="0"/>
              <a:t>Stochasic</a:t>
            </a:r>
            <a:r>
              <a:rPr lang="en-US" dirty="0" smtClean="0"/>
              <a:t> frontier (SF) versus a FE SF approach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BUT using same methods yields the following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VN: Average Technical Efficiency = 0.62 (0.69 survival corrected)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MZ: Average Technical Efficiency = 0.41 (0.55 survival corrected)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BUT this is the efficiency compared to the most efficient firm in MZ and </a:t>
            </a:r>
            <a:r>
              <a:rPr lang="en-US" dirty="0" err="1" smtClean="0"/>
              <a:t>and</a:t>
            </a:r>
            <a:r>
              <a:rPr lang="en-US" dirty="0" smtClean="0"/>
              <a:t> VN, respectively.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Question: How does the most efficient manufacturing firm in VN compare to the most efficient in MZ?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Work in progress: DEA analysis – They are almost equally efficient. SECTOR differences???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95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Productivity/</a:t>
            </a:r>
            <a:r>
              <a:rPr lang="da-DK" dirty="0" err="1"/>
              <a:t>Efficiency</a:t>
            </a:r>
            <a:r>
              <a:rPr lang="da-DK" dirty="0"/>
              <a:t> </a:t>
            </a:r>
            <a:r>
              <a:rPr lang="da-DK" dirty="0" smtClean="0"/>
              <a:t>(2) </a:t>
            </a:r>
            <a:r>
              <a:rPr lang="da-DK" dirty="0"/>
              <a:t>- </a:t>
            </a:r>
            <a:r>
              <a:rPr lang="da-DK" dirty="0" smtClean="0"/>
              <a:t>Purpose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This research provides:</a:t>
            </a:r>
          </a:p>
          <a:p>
            <a:pPr lvl="1">
              <a:buFont typeface="Arial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Consistent estimates of technical efficiency</a:t>
            </a:r>
            <a:r>
              <a:rPr lang="en-GB" dirty="0" smtClean="0"/>
              <a:t> applying a fixed effects stochastic frontier model, making us able to distinguish between time-varying efficiency and time-invariant firm fixed effects.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Consistent analysis of the association between firm efficiency and constraints to doing business</a:t>
            </a:r>
            <a:r>
              <a:rPr lang="en-US" dirty="0" smtClean="0"/>
              <a:t>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Previous </a:t>
            </a:r>
            <a:r>
              <a:rPr lang="en-US" dirty="0">
                <a:solidFill>
                  <a:srgbClr val="0070C0"/>
                </a:solidFill>
              </a:rPr>
              <a:t>studies</a:t>
            </a:r>
            <a:r>
              <a:rPr lang="en-US" dirty="0"/>
              <a:t>: </a:t>
            </a:r>
            <a:r>
              <a:rPr lang="en-US" dirty="0" err="1"/>
              <a:t>Analysed</a:t>
            </a:r>
            <a:r>
              <a:rPr lang="en-US" dirty="0"/>
              <a:t> the association between firm‐level technical efficiency and the constraints to doing business using a </a:t>
            </a:r>
            <a:r>
              <a:rPr lang="en-US" dirty="0">
                <a:solidFill>
                  <a:srgbClr val="FF0000"/>
                </a:solidFill>
              </a:rPr>
              <a:t>two‐step approach</a:t>
            </a:r>
            <a:r>
              <a:rPr lang="en-US" dirty="0"/>
              <a:t> that may be </a:t>
            </a:r>
            <a:r>
              <a:rPr lang="en-US" dirty="0">
                <a:solidFill>
                  <a:srgbClr val="FF0000"/>
                </a:solidFill>
              </a:rPr>
              <a:t>biased</a:t>
            </a:r>
            <a:r>
              <a:rPr lang="en-US" dirty="0"/>
              <a:t> by the omission of exogenous firm characteristics in the first step production function estimation, if inputs and the firm specific attributes are correlated. 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olidFill>
                  <a:srgbClr val="0070C0"/>
                </a:solidFill>
              </a:rPr>
              <a:t>Current studies</a:t>
            </a:r>
            <a:r>
              <a:rPr lang="en-US" dirty="0" smtClean="0">
                <a:solidFill>
                  <a:schemeClr val="tx1"/>
                </a:solidFill>
              </a:rPr>
              <a:t>: </a:t>
            </a:r>
            <a:r>
              <a:rPr lang="en-US" dirty="0"/>
              <a:t>Wang and Ho (2010) “one-step” approach that accommodates exogenous determinants (including general doing business constraints) of inefficiency in a fixed effects  stochastic frontier </a:t>
            </a:r>
            <a:r>
              <a:rPr lang="en-US" dirty="0" smtClean="0"/>
              <a:t>model.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NOTE</a:t>
            </a:r>
            <a:r>
              <a:rPr lang="en-US" dirty="0">
                <a:solidFill>
                  <a:schemeClr val="tx1"/>
                </a:solidFill>
              </a:rPr>
              <a:t>: Results and policy recommendations change dramatically </a:t>
            </a:r>
            <a:r>
              <a:rPr lang="en-US" dirty="0" smtClean="0">
                <a:solidFill>
                  <a:schemeClr val="tx1"/>
                </a:solidFill>
              </a:rPr>
              <a:t>especially in </a:t>
            </a:r>
            <a:r>
              <a:rPr lang="en-US" dirty="0">
                <a:solidFill>
                  <a:schemeClr val="tx1"/>
                </a:solidFill>
              </a:rPr>
              <a:t>the Mozambican case depending on the approach taken.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GB" dirty="0" smtClean="0"/>
          </a:p>
          <a:p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68532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Papers/Comparisons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endParaRPr lang="en-US" dirty="0" smtClean="0"/>
          </a:p>
          <a:p>
            <a:pPr>
              <a:buFont typeface="+mj-lt"/>
              <a:buAutoNum type="arabicPeriod"/>
            </a:pPr>
            <a:r>
              <a:rPr lang="en-US" sz="2000" dirty="0" smtClean="0"/>
              <a:t>Competitiveness</a:t>
            </a:r>
          </a:p>
          <a:p>
            <a:pPr>
              <a:buFont typeface="+mj-lt"/>
              <a:buAutoNum type="arabicPeriod"/>
            </a:pPr>
            <a:endParaRPr lang="en-US" sz="2000" dirty="0" smtClean="0"/>
          </a:p>
          <a:p>
            <a:pPr>
              <a:buFont typeface="+mj-lt"/>
              <a:buAutoNum type="arabicPeriod"/>
            </a:pPr>
            <a:r>
              <a:rPr lang="en-US" sz="2000" dirty="0" smtClean="0"/>
              <a:t>Privatization</a:t>
            </a:r>
          </a:p>
          <a:p>
            <a:pPr>
              <a:buFont typeface="+mj-lt"/>
              <a:buAutoNum type="arabicPeriod"/>
            </a:pPr>
            <a:endParaRPr lang="en-US" sz="2000" dirty="0" smtClean="0"/>
          </a:p>
          <a:p>
            <a:pPr>
              <a:buFont typeface="+mj-lt"/>
              <a:buAutoNum type="arabicPeriod"/>
            </a:pPr>
            <a:r>
              <a:rPr lang="en-US" sz="2000" dirty="0" smtClean="0"/>
              <a:t>Efficiency/Productivity</a:t>
            </a:r>
          </a:p>
          <a:p>
            <a:pPr marL="0" indent="0"/>
            <a:endParaRPr lang="da-DK" sz="2000" dirty="0" smtClean="0"/>
          </a:p>
          <a:p>
            <a:pPr marL="0" indent="0"/>
            <a:endParaRPr lang="da-DK" u="sng" dirty="0" smtClean="0"/>
          </a:p>
          <a:p>
            <a:pPr marL="0" indent="0"/>
            <a:r>
              <a:rPr lang="da-DK" u="sng" dirty="0" smtClean="0">
                <a:solidFill>
                  <a:schemeClr val="tx1"/>
                </a:solidFill>
              </a:rPr>
              <a:t>NOTE: DATA PROBLEMS IN ALMOST EVERY PAPER – </a:t>
            </a:r>
          </a:p>
          <a:p>
            <a:pPr marL="0" indent="0"/>
            <a:r>
              <a:rPr lang="da-DK" u="sng" dirty="0" smtClean="0">
                <a:solidFill>
                  <a:schemeClr val="tx1"/>
                </a:solidFill>
              </a:rPr>
              <a:t>WE NEED MORE </a:t>
            </a:r>
            <a:r>
              <a:rPr lang="da-DK" b="1" u="sng" dirty="0" smtClean="0">
                <a:solidFill>
                  <a:srgbClr val="FF0000"/>
                </a:solidFill>
              </a:rPr>
              <a:t>QUALITY</a:t>
            </a:r>
            <a:r>
              <a:rPr lang="da-DK" u="sng" dirty="0" smtClean="0">
                <a:solidFill>
                  <a:schemeClr val="tx1"/>
                </a:solidFill>
              </a:rPr>
              <a:t> DATA</a:t>
            </a:r>
            <a:endParaRPr lang="da-DK" u="sng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15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Productivity/</a:t>
            </a:r>
            <a:r>
              <a:rPr lang="da-DK" dirty="0" err="1"/>
              <a:t>Efficiency</a:t>
            </a:r>
            <a:r>
              <a:rPr lang="da-DK" dirty="0"/>
              <a:t> </a:t>
            </a:r>
            <a:r>
              <a:rPr lang="da-DK" dirty="0" smtClean="0"/>
              <a:t>(3) – Initial </a:t>
            </a:r>
            <a:r>
              <a:rPr lang="da-DK" dirty="0" err="1" smtClean="0"/>
              <a:t>Results</a:t>
            </a:r>
            <a:endParaRPr lang="en-US" dirty="0"/>
          </a:p>
        </p:txBody>
      </p:sp>
      <p:sp>
        <p:nvSpPr>
          <p:cNvPr id="8" name="Pladsholder til indhold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PRODUCTIVITY LEVELS</a:t>
            </a:r>
            <a:r>
              <a:rPr lang="en-US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The technical efficiency level when we are able distinguish between time‐varying inefficiency and time-invariant fixed‐effects</a:t>
            </a:r>
            <a:r>
              <a:rPr lang="en-US" dirty="0"/>
              <a:t> </a:t>
            </a:r>
            <a:r>
              <a:rPr lang="en-US" dirty="0" smtClean="0"/>
              <a:t>is much higher compared to an average technical efficiency levels when using a traditional stochastic frontier approach.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Firm fixed-effects are important.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BUSINESS CONSTRAINTS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 one‐step approach to analyzing the association between firm‐level technical efficiency and constraints to doing business </a:t>
            </a:r>
            <a:r>
              <a:rPr lang="da-DK" dirty="0" smtClean="0"/>
              <a:t>show </a:t>
            </a:r>
            <a:r>
              <a:rPr lang="en-US" dirty="0" smtClean="0">
                <a:solidFill>
                  <a:srgbClr val="FF0000"/>
                </a:solidFill>
              </a:rPr>
              <a:t>limited evidence of a well-determined association between perceived doing business constraints and firm level technical </a:t>
            </a:r>
            <a:r>
              <a:rPr lang="en-US" dirty="0" smtClean="0">
                <a:solidFill>
                  <a:srgbClr val="FF0000"/>
                </a:solidFill>
              </a:rPr>
              <a:t>efficiency</a:t>
            </a:r>
            <a:r>
              <a:rPr lang="en-US" dirty="0" smtClean="0"/>
              <a:t>. 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This is contrary to the results applying the biased two-step </a:t>
            </a:r>
            <a:r>
              <a:rPr lang="en-US" dirty="0" smtClean="0"/>
              <a:t>approach.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3422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/>
              <a:t>Productivity/</a:t>
            </a:r>
            <a:r>
              <a:rPr lang="da-DK" dirty="0" err="1"/>
              <a:t>Efficiency</a:t>
            </a:r>
            <a:r>
              <a:rPr lang="da-DK" dirty="0"/>
              <a:t> </a:t>
            </a:r>
            <a:r>
              <a:rPr lang="da-DK" dirty="0" smtClean="0"/>
              <a:t>(4) - </a:t>
            </a:r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There is a significant difference </a:t>
            </a:r>
            <a:r>
              <a:rPr lang="en-GB" dirty="0" smtClean="0"/>
              <a:t>(especially in MZ) in the estimated </a:t>
            </a:r>
            <a:r>
              <a:rPr lang="en-GB" dirty="0" smtClean="0"/>
              <a:t>technical efficiency levels depending on the methods applied. This difference suggests that time-invariant firm fixed effects </a:t>
            </a:r>
            <a:r>
              <a:rPr lang="en-GB" dirty="0" smtClean="0">
                <a:solidFill>
                  <a:srgbClr val="FF0000"/>
                </a:solidFill>
              </a:rPr>
              <a:t>(entrepreneurial ability) are </a:t>
            </a:r>
            <a:r>
              <a:rPr lang="en-GB" dirty="0" smtClean="0">
                <a:solidFill>
                  <a:srgbClr val="FF0000"/>
                </a:solidFill>
              </a:rPr>
              <a:t>important.</a:t>
            </a: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However, this also suggests that </a:t>
            </a:r>
            <a:r>
              <a:rPr lang="en-GB" dirty="0" smtClean="0">
                <a:solidFill>
                  <a:srgbClr val="FF0000"/>
                </a:solidFill>
              </a:rPr>
              <a:t>entrepreneurial ability (and the differences </a:t>
            </a:r>
            <a:r>
              <a:rPr lang="en-GB" dirty="0" smtClean="0">
                <a:solidFill>
                  <a:srgbClr val="FF0000"/>
                </a:solidFill>
              </a:rPr>
              <a:t>herein) </a:t>
            </a:r>
            <a:r>
              <a:rPr lang="en-GB" dirty="0" smtClean="0"/>
              <a:t>should </a:t>
            </a:r>
            <a:r>
              <a:rPr lang="en-GB" dirty="0" smtClean="0"/>
              <a:t>be a serious concern, </a:t>
            </a:r>
            <a:r>
              <a:rPr lang="en-GB" u="sng" dirty="0" smtClean="0"/>
              <a:t>and natural market based selection of the most entrepreneurial individuals into doing business does not seem to work in the case of Mozambican manufacturing</a:t>
            </a:r>
            <a:r>
              <a:rPr lang="en-GB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Our results therefore support recent findings by Warren (2010): </a:t>
            </a:r>
          </a:p>
          <a:p>
            <a:r>
              <a:rPr lang="en-GB" dirty="0" smtClean="0"/>
              <a:t>	“</a:t>
            </a:r>
            <a:r>
              <a:rPr lang="en-GB" i="1" dirty="0" smtClean="0"/>
              <a:t>Given the </a:t>
            </a:r>
            <a:r>
              <a:rPr lang="en-GB" i="1" dirty="0" smtClean="0">
                <a:solidFill>
                  <a:schemeClr val="tx1"/>
                </a:solidFill>
              </a:rPr>
              <a:t>skill-level and technology </a:t>
            </a:r>
            <a:r>
              <a:rPr lang="en-GB" i="1" dirty="0" smtClean="0"/>
              <a:t>at hand, firms are producing relatively efficiently and improving productivity, but the </a:t>
            </a:r>
            <a:r>
              <a:rPr lang="en-GB" i="1" dirty="0" smtClean="0">
                <a:solidFill>
                  <a:srgbClr val="FF0000"/>
                </a:solidFill>
              </a:rPr>
              <a:t>limited level of (entrepreneurial) knowledge and simple production systems are insufficient </a:t>
            </a:r>
            <a:r>
              <a:rPr lang="en-GB" i="1" dirty="0" smtClean="0"/>
              <a:t>to support a process of sustained technology and industrial development</a:t>
            </a:r>
            <a:r>
              <a:rPr lang="en-GB" dirty="0" smtClean="0"/>
              <a:t>”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0024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Competitiveness (1): Previous literature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a-DK" sz="1200" b="1" dirty="0" smtClean="0">
                <a:solidFill>
                  <a:srgbClr val="FF0000"/>
                </a:solidFill>
              </a:rPr>
              <a:t>Mozambique: (Wide, 2010)</a:t>
            </a:r>
          </a:p>
          <a:p>
            <a:endParaRPr lang="en-US" sz="1200" dirty="0" smtClean="0"/>
          </a:p>
          <a:p>
            <a:r>
              <a:rPr lang="en-US" sz="1200" dirty="0" smtClean="0"/>
              <a:t>Three </a:t>
            </a:r>
            <a:r>
              <a:rPr lang="en-US" sz="1200" dirty="0"/>
              <a:t>problems for the </a:t>
            </a:r>
            <a:r>
              <a:rPr lang="en-US" sz="1200" dirty="0" smtClean="0"/>
              <a:t>Mozambique</a:t>
            </a:r>
          </a:p>
          <a:p>
            <a:r>
              <a:rPr lang="en-US" sz="1200" dirty="0" smtClean="0"/>
              <a:t>economy and competitiveness; </a:t>
            </a:r>
          </a:p>
          <a:p>
            <a:pPr marL="285750" indent="-285750">
              <a:buAutoNum type="romanLcParenBoth"/>
            </a:pPr>
            <a:r>
              <a:rPr lang="en-US" sz="1200" dirty="0" smtClean="0"/>
              <a:t>High </a:t>
            </a:r>
            <a:r>
              <a:rPr lang="en-US" sz="1200" dirty="0"/>
              <a:t>transport costs, </a:t>
            </a:r>
            <a:endParaRPr lang="en-US" sz="1200" dirty="0" smtClean="0"/>
          </a:p>
          <a:p>
            <a:pPr marL="285750" indent="-285750">
              <a:buAutoNum type="romanLcParenBoth"/>
            </a:pPr>
            <a:r>
              <a:rPr lang="en-US" sz="1200" dirty="0" smtClean="0"/>
              <a:t>Highly </a:t>
            </a:r>
            <a:r>
              <a:rPr lang="en-US" sz="1200" dirty="0"/>
              <a:t>inefficient and corrupted institutions and </a:t>
            </a:r>
            <a:endParaRPr lang="en-US" sz="1200" dirty="0" smtClean="0"/>
          </a:p>
          <a:p>
            <a:pPr marL="285750" indent="-285750">
              <a:buAutoNum type="romanLcParenBoth"/>
            </a:pPr>
            <a:r>
              <a:rPr lang="en-US" sz="1200" dirty="0" smtClean="0"/>
              <a:t>Foreign </a:t>
            </a:r>
            <a:r>
              <a:rPr lang="en-US" sz="1200" dirty="0"/>
              <a:t>investments that does not yield many jobs or income increases for Mozambicans, but solely to the foreign firm that places the investment.</a:t>
            </a:r>
          </a:p>
          <a:p>
            <a:endParaRPr lang="da-DK" dirty="0" smtClean="0"/>
          </a:p>
          <a:p>
            <a:endParaRPr lang="en-US" dirty="0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Vietnam: (Porter </a:t>
            </a:r>
            <a:r>
              <a:rPr lang="en-US" sz="1200" b="1" dirty="0">
                <a:solidFill>
                  <a:srgbClr val="FF0000"/>
                </a:solidFill>
              </a:rPr>
              <a:t>et </a:t>
            </a:r>
            <a:r>
              <a:rPr lang="en-US" sz="1200" b="1" dirty="0" smtClean="0">
                <a:solidFill>
                  <a:srgbClr val="FF0000"/>
                </a:solidFill>
              </a:rPr>
              <a:t>al., 2010</a:t>
            </a:r>
            <a:r>
              <a:rPr lang="en-US" sz="1200" b="1" dirty="0">
                <a:solidFill>
                  <a:srgbClr val="FF0000"/>
                </a:solidFill>
              </a:rPr>
              <a:t>) </a:t>
            </a:r>
            <a:endParaRPr lang="en-US" sz="1200" b="1" dirty="0" smtClean="0">
              <a:solidFill>
                <a:srgbClr val="FF0000"/>
              </a:solidFill>
            </a:endParaRPr>
          </a:p>
          <a:p>
            <a:endParaRPr lang="en-US" sz="1200" dirty="0" smtClean="0"/>
          </a:p>
          <a:p>
            <a:r>
              <a:rPr lang="en-US" sz="1200" dirty="0" smtClean="0"/>
              <a:t>The </a:t>
            </a:r>
            <a:r>
              <a:rPr lang="en-US" sz="1200" dirty="0"/>
              <a:t>greatest weaknesses concerning </a:t>
            </a:r>
            <a:r>
              <a:rPr lang="en-US" sz="1200" dirty="0" smtClean="0"/>
              <a:t>the</a:t>
            </a:r>
          </a:p>
          <a:p>
            <a:r>
              <a:rPr lang="en-US" sz="1200" dirty="0" smtClean="0"/>
              <a:t>business </a:t>
            </a:r>
            <a:r>
              <a:rPr lang="en-US" sz="1200" dirty="0"/>
              <a:t>conditions in </a:t>
            </a:r>
            <a:r>
              <a:rPr lang="en-US" sz="1200" dirty="0" smtClean="0"/>
              <a:t>Vietnam are:</a:t>
            </a:r>
          </a:p>
          <a:p>
            <a:pPr>
              <a:buAutoNum type="romanLcParenBoth"/>
            </a:pPr>
            <a:r>
              <a:rPr lang="en-US" sz="1200" dirty="0" smtClean="0"/>
              <a:t>Low </a:t>
            </a:r>
            <a:r>
              <a:rPr lang="en-US" sz="1200" dirty="0"/>
              <a:t>skilled </a:t>
            </a:r>
            <a:r>
              <a:rPr lang="en-US" sz="1200" dirty="0" smtClean="0"/>
              <a:t>labor</a:t>
            </a:r>
          </a:p>
          <a:p>
            <a:pPr>
              <a:buAutoNum type="romanLcParenBoth"/>
            </a:pPr>
            <a:r>
              <a:rPr lang="en-US" sz="1200" dirty="0" smtClean="0"/>
              <a:t>Insufficient </a:t>
            </a:r>
            <a:r>
              <a:rPr lang="en-US" sz="1200" dirty="0"/>
              <a:t>infrastructure, </a:t>
            </a:r>
            <a:endParaRPr lang="en-US" sz="1200" dirty="0" smtClean="0"/>
          </a:p>
          <a:p>
            <a:pPr>
              <a:buAutoNum type="romanLcParenBoth"/>
            </a:pPr>
            <a:r>
              <a:rPr lang="en-US" sz="1200" dirty="0" smtClean="0"/>
              <a:t>Indecisive </a:t>
            </a:r>
            <a:r>
              <a:rPr lang="en-US" sz="1200" dirty="0"/>
              <a:t>government and macroeconomic </a:t>
            </a:r>
            <a:r>
              <a:rPr lang="en-US" sz="1200" dirty="0" smtClean="0"/>
              <a:t>policy</a:t>
            </a:r>
          </a:p>
          <a:p>
            <a:pPr>
              <a:buAutoNum type="romanLcParenBoth"/>
            </a:pPr>
            <a:r>
              <a:rPr lang="en-US" sz="1200" dirty="0"/>
              <a:t>C</a:t>
            </a:r>
            <a:r>
              <a:rPr lang="en-US" sz="1200" dirty="0" smtClean="0"/>
              <a:t>orruption </a:t>
            </a:r>
          </a:p>
          <a:p>
            <a:pPr marL="0" indent="0"/>
            <a:endParaRPr lang="en-US" sz="1200" dirty="0" smtClean="0"/>
          </a:p>
          <a:p>
            <a:pPr marL="0" indent="0"/>
            <a:r>
              <a:rPr lang="en-US" sz="1200" dirty="0" smtClean="0"/>
              <a:t>The </a:t>
            </a:r>
            <a:r>
              <a:rPr lang="en-US" sz="1200" dirty="0"/>
              <a:t>economy is in general driven by foreign capital and low cost labor, but </a:t>
            </a:r>
            <a:r>
              <a:rPr lang="en-US" sz="1200" u="sng" dirty="0">
                <a:solidFill>
                  <a:srgbClr val="FF0000"/>
                </a:solidFill>
              </a:rPr>
              <a:t>very low productivity levels</a:t>
            </a:r>
            <a:r>
              <a:rPr lang="en-US" sz="1200" dirty="0"/>
              <a:t>, which is partially due to low technology spillover to local Vietnamese workers and producers. </a:t>
            </a:r>
          </a:p>
        </p:txBody>
      </p:sp>
    </p:spTree>
    <p:extLst>
      <p:ext uri="{BB962C8B-B14F-4D97-AF65-F5344CB8AC3E}">
        <p14:creationId xmlns:p14="http://schemas.microsoft.com/office/powerpoint/2010/main" val="363730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Competitiveness </a:t>
            </a:r>
            <a:r>
              <a:rPr lang="en-US" dirty="0" smtClean="0"/>
              <a:t>(2): The </a:t>
            </a:r>
            <a:r>
              <a:rPr lang="da-DK" dirty="0" smtClean="0"/>
              <a:t>Model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Porter’s </a:t>
            </a:r>
            <a:r>
              <a:rPr lang="en-US" dirty="0" smtClean="0"/>
              <a:t>(1990) diamond </a:t>
            </a:r>
            <a:r>
              <a:rPr lang="en-US" dirty="0"/>
              <a:t>model </a:t>
            </a:r>
            <a:r>
              <a:rPr lang="en-US" dirty="0" smtClean="0"/>
              <a:t>viewed </a:t>
            </a:r>
            <a:r>
              <a:rPr lang="en-US" dirty="0"/>
              <a:t>four aspects as </a:t>
            </a:r>
            <a:r>
              <a:rPr lang="en-US" dirty="0" smtClean="0"/>
              <a:t>crucial:</a:t>
            </a:r>
          </a:p>
          <a:p>
            <a:r>
              <a:rPr lang="en-US" sz="1400" b="1" dirty="0" smtClean="0"/>
              <a:t>Factor conditions </a:t>
            </a:r>
          </a:p>
          <a:p>
            <a:r>
              <a:rPr lang="en-US" b="1" dirty="0"/>
              <a:t>	</a:t>
            </a:r>
            <a:r>
              <a:rPr lang="en-US" sz="1200" dirty="0" smtClean="0"/>
              <a:t>The </a:t>
            </a:r>
            <a:r>
              <a:rPr lang="en-US" sz="1200" dirty="0"/>
              <a:t>national supply of especially labor and capital. This also includes educational level, labor costs and productivity of the labor force.  </a:t>
            </a:r>
          </a:p>
          <a:p>
            <a:r>
              <a:rPr lang="en-US" sz="1400" b="1" dirty="0"/>
              <a:t>Demand </a:t>
            </a:r>
            <a:r>
              <a:rPr lang="en-US" sz="1400" b="1" dirty="0" smtClean="0"/>
              <a:t>conditions </a:t>
            </a:r>
          </a:p>
          <a:p>
            <a:r>
              <a:rPr lang="en-US" b="1" dirty="0"/>
              <a:t>	</a:t>
            </a:r>
            <a:r>
              <a:rPr lang="en-US" sz="1200" dirty="0" smtClean="0"/>
              <a:t>The </a:t>
            </a:r>
            <a:r>
              <a:rPr lang="en-US" sz="1200" dirty="0"/>
              <a:t>magnitude and nature of the domestic demand – the more sophisticated products the consumers crave, the higher the pressure on the domestic producers. </a:t>
            </a:r>
          </a:p>
          <a:p>
            <a:r>
              <a:rPr lang="en-US" sz="1400" b="1" dirty="0"/>
              <a:t>Related and supporting </a:t>
            </a:r>
            <a:r>
              <a:rPr lang="en-US" sz="1400" b="1" dirty="0" smtClean="0"/>
              <a:t>industries </a:t>
            </a:r>
          </a:p>
          <a:p>
            <a:r>
              <a:rPr lang="en-US" sz="1200" dirty="0" smtClean="0"/>
              <a:t>	A </a:t>
            </a:r>
            <a:r>
              <a:rPr lang="en-US" sz="1200" dirty="0"/>
              <a:t>measure of the competitiveness of especially suppliers of input- and aiding goods for the production.</a:t>
            </a:r>
          </a:p>
          <a:p>
            <a:r>
              <a:rPr lang="en-US" sz="1400" b="1" dirty="0"/>
              <a:t>Firm strategy, structure and </a:t>
            </a:r>
            <a:r>
              <a:rPr lang="en-US" sz="1400" b="1" dirty="0" smtClean="0"/>
              <a:t>rivalry </a:t>
            </a:r>
          </a:p>
          <a:p>
            <a:r>
              <a:rPr lang="en-US" b="1" dirty="0"/>
              <a:t>	</a:t>
            </a:r>
            <a:r>
              <a:rPr lang="en-US" sz="1200" dirty="0" smtClean="0"/>
              <a:t>The </a:t>
            </a:r>
            <a:r>
              <a:rPr lang="en-US" sz="1200" dirty="0"/>
              <a:t>ease of which uncompetitive firms are replaced, the efficiency of the management and a characteristic of the domestic </a:t>
            </a:r>
            <a:r>
              <a:rPr lang="en-US" sz="1200" dirty="0" smtClean="0"/>
              <a:t>competition.</a:t>
            </a:r>
          </a:p>
          <a:p>
            <a:r>
              <a:rPr lang="da-DK" sz="1400" b="1" dirty="0" smtClean="0">
                <a:solidFill>
                  <a:srgbClr val="FF0000"/>
                </a:solidFill>
              </a:rPr>
              <a:t>Moon et al (1998) addition</a:t>
            </a:r>
          </a:p>
          <a:p>
            <a:r>
              <a:rPr lang="da-DK" sz="1400" b="1" dirty="0">
                <a:solidFill>
                  <a:srgbClr val="FF0000"/>
                </a:solidFill>
              </a:rPr>
              <a:t>	</a:t>
            </a:r>
            <a:r>
              <a:rPr lang="en-US" sz="1400" b="1" dirty="0" smtClean="0">
                <a:solidFill>
                  <a:srgbClr val="FF0000"/>
                </a:solidFill>
              </a:rPr>
              <a:t>Need to distinguish between Domestic/International differences and constraints. </a:t>
            </a:r>
            <a:r>
              <a:rPr lang="en-US" sz="1400" dirty="0" smtClean="0"/>
              <a:t>Generalized </a:t>
            </a:r>
            <a:r>
              <a:rPr lang="en-US" sz="1400" dirty="0"/>
              <a:t>Double Diamond </a:t>
            </a:r>
            <a:r>
              <a:rPr lang="en-US" sz="1400" dirty="0" smtClean="0"/>
              <a:t>Model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Competitiveness relative to each other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Competitiveness relative to continent leaders (Malaysia and </a:t>
            </a:r>
            <a:r>
              <a:rPr lang="en-US" dirty="0" err="1" smtClean="0"/>
              <a:t>Tunesia</a:t>
            </a:r>
            <a:r>
              <a:rPr lang="en-US" dirty="0" smtClean="0"/>
              <a:t>, respectively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05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Competitiveness </a:t>
            </a:r>
            <a:r>
              <a:rPr lang="en-US" dirty="0" smtClean="0"/>
              <a:t>(3): </a:t>
            </a:r>
            <a:r>
              <a:rPr lang="da-DK" dirty="0" smtClean="0"/>
              <a:t>Variable </a:t>
            </a:r>
            <a:r>
              <a:rPr lang="en-US" dirty="0" smtClean="0"/>
              <a:t>choice</a:t>
            </a:r>
            <a:endParaRPr lang="en-US" dirty="0"/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993545"/>
              </p:ext>
            </p:extLst>
          </p:nvPr>
        </p:nvGraphicFramePr>
        <p:xfrm>
          <a:off x="971600" y="1268760"/>
          <a:ext cx="5078786" cy="50131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36330"/>
                <a:gridCol w="1844392"/>
                <a:gridCol w="553672"/>
                <a:gridCol w="1844392"/>
              </a:tblGrid>
              <a:tr h="200711">
                <a:tc>
                  <a:txBody>
                    <a:bodyPr/>
                    <a:lstStyle/>
                    <a:p>
                      <a:endParaRPr lang="en-US" sz="700" dirty="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900">
                          <a:effectLst/>
                        </a:rPr>
                        <a:t>Domestic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900">
                          <a:effectLst/>
                        </a:rPr>
                        <a:t>International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</a:tr>
              <a:tr h="169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Source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Source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</a:tr>
              <a:tr h="169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 b="1">
                          <a:solidFill>
                            <a:srgbClr val="FF0000"/>
                          </a:solidFill>
                          <a:effectLst/>
                        </a:rPr>
                        <a:t>Factor conditions</a:t>
                      </a:r>
                      <a:endParaRPr lang="en-US" sz="8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 b="1">
                          <a:solidFill>
                            <a:srgbClr val="FF0000"/>
                          </a:solidFill>
                          <a:effectLst/>
                        </a:rPr>
                        <a:t>-</a:t>
                      </a:r>
                      <a:endParaRPr lang="en-US" sz="800" b="1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 b="1" dirty="0">
                          <a:solidFill>
                            <a:srgbClr val="FF0000"/>
                          </a:solidFill>
                          <a:effectLst/>
                        </a:rPr>
                        <a:t>Factor conditions</a:t>
                      </a:r>
                      <a:endParaRPr lang="en-US" sz="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</a:tr>
              <a:tr h="169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Doing business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 dirty="0">
                          <a:effectLst/>
                        </a:rPr>
                        <a:t>Minimum wage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World bank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FDI inflow/capita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</a:tr>
              <a:tr h="169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Doing business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 dirty="0">
                          <a:effectLst/>
                        </a:rPr>
                        <a:t>”Unit labor cost”</a:t>
                      </a:r>
                      <a:endParaRPr lang="en-US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World bank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FDI outflow/capita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</a:tr>
              <a:tr h="169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World bank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Sci/tech. Journals/million persons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 b="1" dirty="0">
                          <a:solidFill>
                            <a:srgbClr val="FF0000"/>
                          </a:solidFill>
                          <a:effectLst/>
                        </a:rPr>
                        <a:t>Demand conditions</a:t>
                      </a:r>
                      <a:endParaRPr lang="en-US" sz="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</a:tr>
              <a:tr h="169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World bank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kWh/capita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World bank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Average 2001-10 % real g. exports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</a:tr>
              <a:tr h="169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World bank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Gross capital formation % GDP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World bank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High-tech exports % of exports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</a:tr>
              <a:tr h="169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WEF 2011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Quality of education system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 b="1" dirty="0">
                          <a:solidFill>
                            <a:srgbClr val="FF0000"/>
                          </a:solidFill>
                          <a:effectLst/>
                        </a:rPr>
                        <a:t>Related and supporting industries</a:t>
                      </a:r>
                      <a:endParaRPr lang="en-US" sz="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</a:tr>
              <a:tr h="169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WEF 2011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Flexibility in wage determination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World bank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Carrier dep. / million. pers.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</a:tr>
              <a:tr h="169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 b="1" dirty="0">
                          <a:solidFill>
                            <a:srgbClr val="FF0000"/>
                          </a:solidFill>
                          <a:effectLst/>
                        </a:rPr>
                        <a:t>Demand conditions</a:t>
                      </a:r>
                      <a:endParaRPr lang="en-US" sz="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World bank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Internet users / 100 pers.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</a:tr>
              <a:tr h="169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World bank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Average 2001-10 % real g. GDP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 b="1" dirty="0">
                          <a:solidFill>
                            <a:srgbClr val="FF0000"/>
                          </a:solidFill>
                          <a:effectLst/>
                        </a:rPr>
                        <a:t>Firm strategy, structure and rivalry</a:t>
                      </a:r>
                      <a:endParaRPr lang="en-US" sz="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</a:tr>
              <a:tr h="169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WEF 2011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Buyer sophistication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WEF 2011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Country credit rating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</a:tr>
              <a:tr h="169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World bank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Service value added % GDP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WEF 2011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Trade barrier prevalence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</a:tr>
              <a:tr h="169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 b="1" dirty="0">
                          <a:solidFill>
                            <a:srgbClr val="FF0000"/>
                          </a:solidFill>
                          <a:effectLst/>
                        </a:rPr>
                        <a:t>Related and supporting industries</a:t>
                      </a:r>
                      <a:endParaRPr lang="en-US" sz="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</a:tr>
              <a:tr h="169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World bank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Rail line km/1000 persons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</a:tr>
              <a:tr h="169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World bank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Cell. Sub. / 100 pers.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</a:tr>
              <a:tr h="169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World bank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Motor vehicles/1000 pers.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</a:tr>
              <a:tr h="169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-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 b="1" dirty="0">
                          <a:solidFill>
                            <a:srgbClr val="FF0000"/>
                          </a:solidFill>
                          <a:effectLst/>
                        </a:rPr>
                        <a:t>Firm strategy, structure and rivalry</a:t>
                      </a:r>
                      <a:endParaRPr lang="en-US" sz="8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</a:tr>
              <a:tr h="169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Doing business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Doing business overall rank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</a:tr>
              <a:tr h="169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WEF 2011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Legal rights index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</a:tr>
              <a:tr h="169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WEF 2011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Intensity of local competition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</a:tr>
              <a:tr h="169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WEF 2011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Nature of competitive advantage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</a:tr>
              <a:tr h="16983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WEF 2011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en-US" sz="700">
                          <a:effectLst/>
                        </a:rPr>
                        <a:t>State of cluster development</a:t>
                      </a:r>
                      <a:endParaRPr lang="en-US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endParaRPr lang="en-US" sz="70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  <a:tc>
                  <a:txBody>
                    <a:bodyPr/>
                    <a:lstStyle/>
                    <a:p>
                      <a:endParaRPr lang="en-US" sz="700" dirty="0">
                        <a:effectLst/>
                        <a:latin typeface="Times New Roman"/>
                      </a:endParaRPr>
                    </a:p>
                  </a:txBody>
                  <a:tcPr marL="30021" marR="30021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230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Competitiveness </a:t>
            </a:r>
            <a:r>
              <a:rPr lang="en-US" dirty="0" smtClean="0"/>
              <a:t>(4): </a:t>
            </a:r>
            <a:r>
              <a:rPr lang="da-DK" dirty="0" smtClean="0"/>
              <a:t>MZ versus VN</a:t>
            </a:r>
            <a:endParaRPr lang="en-US" dirty="0"/>
          </a:p>
        </p:txBody>
      </p:sp>
      <p:pic>
        <p:nvPicPr>
          <p:cNvPr id="3074" name="Diagram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643" y="1412776"/>
            <a:ext cx="6116637" cy="399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342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Competitiveness </a:t>
            </a:r>
            <a:r>
              <a:rPr lang="en-US" dirty="0" smtClean="0"/>
              <a:t>(5): VN versus Asian leader</a:t>
            </a:r>
            <a:endParaRPr lang="en-US" dirty="0"/>
          </a:p>
        </p:txBody>
      </p:sp>
      <p:pic>
        <p:nvPicPr>
          <p:cNvPr id="4098" name="Diagram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643" y="1268760"/>
            <a:ext cx="6116637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6477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2988" y="476250"/>
            <a:ext cx="6337324" cy="576263"/>
          </a:xfrm>
        </p:spPr>
        <p:txBody>
          <a:bodyPr/>
          <a:lstStyle/>
          <a:p>
            <a:r>
              <a:rPr lang="en-US" dirty="0"/>
              <a:t>Competitiveness </a:t>
            </a:r>
            <a:r>
              <a:rPr lang="en-US" dirty="0" smtClean="0"/>
              <a:t>(6): MZ versus African leader</a:t>
            </a:r>
            <a:endParaRPr lang="en-US" dirty="0"/>
          </a:p>
        </p:txBody>
      </p:sp>
      <p:pic>
        <p:nvPicPr>
          <p:cNvPr id="5122" name="Diagram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8760"/>
            <a:ext cx="6116637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101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err="1" smtClean="0"/>
              <a:t>Privatization</a:t>
            </a:r>
            <a:r>
              <a:rPr lang="da-DK" dirty="0" smtClean="0"/>
              <a:t> (1)</a:t>
            </a:r>
            <a:endParaRPr lang="en-US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GB" dirty="0"/>
              <a:t>C</a:t>
            </a:r>
            <a:r>
              <a:rPr lang="en-GB" dirty="0" smtClean="0"/>
              <a:t>omparative </a:t>
            </a:r>
            <a:r>
              <a:rPr lang="en-GB" dirty="0"/>
              <a:t>evaluation of privatization in Vietnam and </a:t>
            </a:r>
            <a:r>
              <a:rPr lang="en-GB" dirty="0" smtClean="0"/>
              <a:t>Mozambique.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Privatization </a:t>
            </a:r>
            <a:r>
              <a:rPr lang="en-GB" dirty="0"/>
              <a:t>(along with deregulation and liberalization policies) in Vietnam and Mozambique was undertaken by the socialist governments</a:t>
            </a:r>
            <a:r>
              <a:rPr lang="en-GB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Political </a:t>
            </a:r>
            <a:r>
              <a:rPr lang="en-GB" dirty="0"/>
              <a:t>circumstances have influenced the extent, pace and methods applied in the two </a:t>
            </a:r>
            <a:r>
              <a:rPr lang="en-GB" dirty="0" smtClean="0"/>
              <a:t>countries.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The paper investigates </a:t>
            </a:r>
            <a:r>
              <a:rPr lang="en-GB" dirty="0"/>
              <a:t>similarities and differences between the two </a:t>
            </a:r>
            <a:r>
              <a:rPr lang="en-GB" dirty="0" smtClean="0"/>
              <a:t>countries.</a:t>
            </a:r>
          </a:p>
          <a:p>
            <a:pPr>
              <a:buFont typeface="Arial" pitchFamily="34" charset="0"/>
              <a:buChar char="•"/>
            </a:pPr>
            <a:endParaRPr lang="en-GB" dirty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48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fe_dk">
  <a:themeElements>
    <a:clrScheme name="life_dk 1">
      <a:dk1>
        <a:srgbClr val="6E6E6E"/>
      </a:dk1>
      <a:lt1>
        <a:srgbClr val="FFFFFF"/>
      </a:lt1>
      <a:dk2>
        <a:srgbClr val="541800"/>
      </a:dk2>
      <a:lt2>
        <a:srgbClr val="6E6E6E"/>
      </a:lt2>
      <a:accent1>
        <a:srgbClr val="862600"/>
      </a:accent1>
      <a:accent2>
        <a:srgbClr val="A42F00"/>
      </a:accent2>
      <a:accent3>
        <a:srgbClr val="FFFFFF"/>
      </a:accent3>
      <a:accent4>
        <a:srgbClr val="5D5D5D"/>
      </a:accent4>
      <a:accent5>
        <a:srgbClr val="C3ACAA"/>
      </a:accent5>
      <a:accent6>
        <a:srgbClr val="942A00"/>
      </a:accent6>
      <a:hlink>
        <a:srgbClr val="D63D00"/>
      </a:hlink>
      <a:folHlink>
        <a:srgbClr val="FF6D33"/>
      </a:folHlink>
    </a:clrScheme>
    <a:fontScheme name="life_dk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ife_dk 1">
        <a:dk1>
          <a:srgbClr val="6E6E6E"/>
        </a:dk1>
        <a:lt1>
          <a:srgbClr val="FFFFFF"/>
        </a:lt1>
        <a:dk2>
          <a:srgbClr val="541800"/>
        </a:dk2>
        <a:lt2>
          <a:srgbClr val="6E6E6E"/>
        </a:lt2>
        <a:accent1>
          <a:srgbClr val="862600"/>
        </a:accent1>
        <a:accent2>
          <a:srgbClr val="A42F00"/>
        </a:accent2>
        <a:accent3>
          <a:srgbClr val="FFFFFF"/>
        </a:accent3>
        <a:accent4>
          <a:srgbClr val="5D5D5D"/>
        </a:accent4>
        <a:accent5>
          <a:srgbClr val="C3ACAA"/>
        </a:accent5>
        <a:accent6>
          <a:srgbClr val="942A00"/>
        </a:accent6>
        <a:hlink>
          <a:srgbClr val="D63D00"/>
        </a:hlink>
        <a:folHlink>
          <a:srgbClr val="FF6D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 Winners and Loosers</Template>
  <TotalTime>2397</TotalTime>
  <Words>1879</Words>
  <Application>Microsoft Office PowerPoint</Application>
  <PresentationFormat>Skærmshow (4:3)</PresentationFormat>
  <Paragraphs>318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21</vt:i4>
      </vt:variant>
    </vt:vector>
  </HeadingPairs>
  <TitlesOfParts>
    <vt:vector size="22" baseType="lpstr">
      <vt:lpstr>life_dk</vt:lpstr>
      <vt:lpstr>Private Sector Issues: Competitiveness, Efficiency and Privatization</vt:lpstr>
      <vt:lpstr>Three Papers/Comparisons</vt:lpstr>
      <vt:lpstr>Competitiveness (1): Previous literature</vt:lpstr>
      <vt:lpstr>Competitiveness (2): The Model</vt:lpstr>
      <vt:lpstr>Competitiveness (3): Variable choice</vt:lpstr>
      <vt:lpstr>Competitiveness (4): MZ versus VN</vt:lpstr>
      <vt:lpstr>Competitiveness (5): VN versus Asian leader</vt:lpstr>
      <vt:lpstr>Competitiveness (6): MZ versus African leader</vt:lpstr>
      <vt:lpstr>Privatization (1)</vt:lpstr>
      <vt:lpstr>Privatization (2)</vt:lpstr>
      <vt:lpstr>Privatization (3) - Objectives</vt:lpstr>
      <vt:lpstr>Privatization (4) – Objectives Vietnam</vt:lpstr>
      <vt:lpstr>Privatization (5) – Objectives Mozambique</vt:lpstr>
      <vt:lpstr>Privatization (6) – Process Comparison</vt:lpstr>
      <vt:lpstr>Privatization (7) – Process Comparison, cont</vt:lpstr>
      <vt:lpstr>Privatization (8) – Performance/Effect MZ</vt:lpstr>
      <vt:lpstr>Privatization (9) – Performance/Effect VN</vt:lpstr>
      <vt:lpstr>Productivity/Efficiency (1) - Intro</vt:lpstr>
      <vt:lpstr>Productivity/Efficiency (2) - Purpose</vt:lpstr>
      <vt:lpstr>Productivity/Efficiency (3) – Initial Results</vt:lpstr>
      <vt:lpstr>Productivity/Efficiency (4) - Conclusion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9 Poverty: Concepts and Measurement</dc:title>
  <dc:creator>Henrik Hansen</dc:creator>
  <cp:lastModifiedBy>John Rand</cp:lastModifiedBy>
  <cp:revision>195</cp:revision>
  <dcterms:created xsi:type="dcterms:W3CDTF">2009-09-28T09:43:56Z</dcterms:created>
  <dcterms:modified xsi:type="dcterms:W3CDTF">2012-06-12T10:12:41Z</dcterms:modified>
</cp:coreProperties>
</file>